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7" r:id="rId3"/>
    <p:sldId id="259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5" r:id="rId16"/>
    <p:sldId id="276" r:id="rId17"/>
    <p:sldId id="273" r:id="rId18"/>
    <p:sldId id="277" r:id="rId19"/>
    <p:sldId id="278" r:id="rId20"/>
    <p:sldId id="281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7" r:id="rId37"/>
    <p:sldId id="296" r:id="rId38"/>
    <p:sldId id="299" r:id="rId39"/>
    <p:sldId id="298" r:id="rId40"/>
    <p:sldId id="300" r:id="rId41"/>
    <p:sldId id="301" r:id="rId42"/>
    <p:sldId id="302" r:id="rId43"/>
    <p:sldId id="303" r:id="rId44"/>
    <p:sldId id="306" r:id="rId45"/>
    <p:sldId id="305" r:id="rId46"/>
    <p:sldId id="307" r:id="rId47"/>
    <p:sldId id="309" r:id="rId48"/>
    <p:sldId id="308" r:id="rId49"/>
    <p:sldId id="310" r:id="rId50"/>
    <p:sldId id="311" r:id="rId51"/>
    <p:sldId id="312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9A5CC8-81BC-426E-A6B7-52DF19CCCC37}" v="31" dt="2023-04-12T02:36:56.906"/>
    <p1510:client id="{6CCCE786-7FD1-48EE-891E-1F2AE7A404C8}" v="401" dt="2023-04-12T02:23:44.655"/>
    <p1510:client id="{C639A733-5436-6420-3BE0-F840BEF141BA}" v="2902" dt="2023-04-08T16:06:15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9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svg"/><Relationship Id="rId4" Type="http://schemas.openxmlformats.org/officeDocument/2006/relationships/image" Target="../media/image3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tagram.com/dzs_cz/" TargetMode="External"/><Relationship Id="rId13" Type="http://schemas.openxmlformats.org/officeDocument/2006/relationships/image" Target="../media/image49.svg"/><Relationship Id="rId3" Type="http://schemas.openxmlformats.org/officeDocument/2006/relationships/image" Target="../media/image47.png"/><Relationship Id="rId7" Type="http://schemas.openxmlformats.org/officeDocument/2006/relationships/hyperlink" Target="http://www.facebook.com/studyincz" TargetMode="External"/><Relationship Id="rId12" Type="http://schemas.openxmlformats.org/officeDocument/2006/relationships/image" Target="../media/image48.png"/><Relationship Id="rId17" Type="http://schemas.microsoft.com/office/2007/relationships/hdphoto" Target="../media/hdphoto1.wdp"/><Relationship Id="rId2" Type="http://schemas.openxmlformats.org/officeDocument/2006/relationships/image" Target="../media/image46.png"/><Relationship Id="rId16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facebook.com/mladezvakci" TargetMode="External"/><Relationship Id="rId11" Type="http://schemas.openxmlformats.org/officeDocument/2006/relationships/hyperlink" Target="http://www.youtube.com/channel/UCG0LN9Gh9Hjc2803QuuPoOw" TargetMode="External"/><Relationship Id="rId5" Type="http://schemas.openxmlformats.org/officeDocument/2006/relationships/hyperlink" Target="http://www.facebook.com/erasmusplusCR" TargetMode="External"/><Relationship Id="rId15" Type="http://schemas.openxmlformats.org/officeDocument/2006/relationships/image" Target="../media/image51.svg"/><Relationship Id="rId10" Type="http://schemas.openxmlformats.org/officeDocument/2006/relationships/hyperlink" Target="http://www.linkedin.com/company/dzs_cz/" TargetMode="External"/><Relationship Id="rId4" Type="http://schemas.openxmlformats.org/officeDocument/2006/relationships/hyperlink" Target="http://www.facebook.com/dumzahranicnispoluprace" TargetMode="External"/><Relationship Id="rId9" Type="http://schemas.openxmlformats.org/officeDocument/2006/relationships/hyperlink" Target="http://twitter.com/dzs_cz" TargetMode="External"/><Relationship Id="rId14" Type="http://schemas.openxmlformats.org/officeDocument/2006/relationships/image" Target="../media/image5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 userDrawn="1"/>
        </p:nvSpPr>
        <p:spPr>
          <a:xfrm>
            <a:off x="324001" y="324001"/>
            <a:ext cx="11556000" cy="5404605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5842" y="1690491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 NEBO JMÉNO</a:t>
            </a:r>
          </a:p>
        </p:txBody>
      </p: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054F1552-6CC5-8946-BD25-25BF4EFB6C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87786" y="2437110"/>
            <a:ext cx="5256328" cy="152486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50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NÁZEV CELÉ PREZENTACE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7169A20-F627-704A-BD2F-D272CE9886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7424" y="6082404"/>
            <a:ext cx="3144913" cy="431432"/>
          </a:xfrm>
          <a:prstGeom prst="rect">
            <a:avLst/>
          </a:prstGeom>
        </p:spPr>
      </p:pic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87D9B6FB-C9FE-2E48-A09B-090DDAB0CC21}"/>
              </a:ext>
            </a:extLst>
          </p:cNvPr>
          <p:cNvCxnSpPr>
            <a:cxnSpLocks/>
          </p:cNvCxnSpPr>
          <p:nvPr userDrawn="1"/>
        </p:nvCxnSpPr>
        <p:spPr>
          <a:xfrm>
            <a:off x="3045841" y="2148114"/>
            <a:ext cx="6372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AB5A57BE-6D0E-CD42-8B38-F1A8621F454E}"/>
              </a:ext>
            </a:extLst>
          </p:cNvPr>
          <p:cNvCxnSpPr>
            <a:cxnSpLocks/>
          </p:cNvCxnSpPr>
          <p:nvPr userDrawn="1"/>
        </p:nvCxnSpPr>
        <p:spPr>
          <a:xfrm>
            <a:off x="3045841" y="4223658"/>
            <a:ext cx="63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86F31557-E66A-1A4A-9195-AC03683ACE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4114" y="2593424"/>
            <a:ext cx="1288172" cy="127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93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 userDrawn="1"/>
        </p:nvSpPr>
        <p:spPr>
          <a:xfrm>
            <a:off x="324001" y="324001"/>
            <a:ext cx="11556000" cy="5404605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87D9B6FB-C9FE-2E48-A09B-090DDAB0CC21}"/>
              </a:ext>
            </a:extLst>
          </p:cNvPr>
          <p:cNvCxnSpPr>
            <a:cxnSpLocks/>
          </p:cNvCxnSpPr>
          <p:nvPr userDrawn="1"/>
        </p:nvCxnSpPr>
        <p:spPr>
          <a:xfrm>
            <a:off x="3045841" y="2148114"/>
            <a:ext cx="6372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AB5A57BE-6D0E-CD42-8B38-F1A8621F454E}"/>
              </a:ext>
            </a:extLst>
          </p:cNvPr>
          <p:cNvCxnSpPr>
            <a:cxnSpLocks/>
          </p:cNvCxnSpPr>
          <p:nvPr userDrawn="1"/>
        </p:nvCxnSpPr>
        <p:spPr>
          <a:xfrm>
            <a:off x="3045841" y="4223658"/>
            <a:ext cx="63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86F31557-E66A-1A4A-9195-AC03683ACE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4114" y="2593424"/>
            <a:ext cx="1288172" cy="1276971"/>
          </a:xfrm>
          <a:prstGeom prst="rect">
            <a:avLst/>
          </a:prstGeom>
        </p:spPr>
      </p:pic>
      <p:sp>
        <p:nvSpPr>
          <p:cNvPr id="11" name="Zástupný text 23">
            <a:extLst>
              <a:ext uri="{FF2B5EF4-FFF2-40B4-BE49-F238E27FC236}">
                <a16:creationId xmlns:a16="http://schemas.microsoft.com/office/drawing/2014/main" id="{EB036538-8400-6C10-7581-942FB196D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5842" y="1690491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 NEBO JMÉNO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4CC6D01-1468-1D7D-8F51-4103E22ABC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87786" y="2437110"/>
            <a:ext cx="5256328" cy="152486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50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NÁZEV CELÉ PREZENTACE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D00533A-81D5-27EB-DA5E-E5EFA5DD3D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3689"/>
          <a:stretch/>
        </p:blipFill>
        <p:spPr>
          <a:xfrm>
            <a:off x="337424" y="6082404"/>
            <a:ext cx="1456451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21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59CF1D39-E17B-6580-8BD4-49CE2E4B5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AFCC36">
                <a:tint val="45000"/>
                <a:satMod val="400000"/>
              </a:srgbClr>
            </a:duotone>
          </a:blip>
          <a:srcRect t="20173" b="23148"/>
          <a:stretch/>
        </p:blipFill>
        <p:spPr>
          <a:xfrm>
            <a:off x="309487" y="324001"/>
            <a:ext cx="11570514" cy="5404604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8CEF9BE4-FA85-8805-9BA5-CCC3D8C22C6E}"/>
              </a:ext>
            </a:extLst>
          </p:cNvPr>
          <p:cNvSpPr/>
          <p:nvPr userDrawn="1"/>
        </p:nvSpPr>
        <p:spPr>
          <a:xfrm>
            <a:off x="324001" y="324001"/>
            <a:ext cx="11556000" cy="5404605"/>
          </a:xfrm>
          <a:prstGeom prst="rect">
            <a:avLst/>
          </a:prstGeom>
          <a:solidFill>
            <a:srgbClr val="AFCC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6B164C7B-65AC-7447-8898-FAE7506CEC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1480056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NÁZEV CELÉ PREZENTACE</a:t>
            </a:r>
          </a:p>
        </p:txBody>
      </p:sp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96CE071-D5D7-0B40-BAD2-EBDCADECF3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2983392"/>
            <a:ext cx="6708795" cy="73620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6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Podtitul prezentace</a:t>
            </a:r>
          </a:p>
        </p:txBody>
      </p:sp>
      <p:sp>
        <p:nvSpPr>
          <p:cNvPr id="12" name="Zástupný text 23">
            <a:extLst>
              <a:ext uri="{FF2B5EF4-FFF2-40B4-BE49-F238E27FC236}">
                <a16:creationId xmlns:a16="http://schemas.microsoft.com/office/drawing/2014/main" id="{AF76F589-ED11-EF4E-BD2D-A86A0003B5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363" y="4352364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 nebo jméno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4309FA15-420F-894C-87DA-5231AD988135}"/>
              </a:ext>
            </a:extLst>
          </p:cNvPr>
          <p:cNvCxnSpPr>
            <a:cxnSpLocks/>
          </p:cNvCxnSpPr>
          <p:nvPr userDrawn="1"/>
        </p:nvCxnSpPr>
        <p:spPr>
          <a:xfrm>
            <a:off x="978363" y="4100900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1A6FB5ED-EFAA-A04C-B4DA-17C0C8DF0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8930" y="991730"/>
            <a:ext cx="976651" cy="9766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843F0F2-F1B7-3C37-C104-58F9CBE655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424" y="6082404"/>
            <a:ext cx="3144913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78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FB6F6DBE-72DD-CF2A-59F4-316B9FFD5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AFCC36">
                <a:tint val="45000"/>
                <a:satMod val="400000"/>
              </a:srgbClr>
            </a:duotone>
          </a:blip>
          <a:srcRect t="20173" b="23148"/>
          <a:stretch/>
        </p:blipFill>
        <p:spPr>
          <a:xfrm>
            <a:off x="309487" y="324001"/>
            <a:ext cx="11570514" cy="5404604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5500F23-8B78-3DED-95EF-9040EEAC2D30}"/>
              </a:ext>
            </a:extLst>
          </p:cNvPr>
          <p:cNvSpPr/>
          <p:nvPr userDrawn="1"/>
        </p:nvSpPr>
        <p:spPr>
          <a:xfrm>
            <a:off x="324001" y="324001"/>
            <a:ext cx="11556000" cy="5404605"/>
          </a:xfrm>
          <a:prstGeom prst="rect">
            <a:avLst/>
          </a:prstGeom>
          <a:solidFill>
            <a:srgbClr val="AFCC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6B164C7B-65AC-7447-8898-FAE7506CEC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1480056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NÁZEV CELÉ PREZENTACE</a:t>
            </a:r>
          </a:p>
        </p:txBody>
      </p:sp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96CE071-D5D7-0B40-BAD2-EBDCADECF3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2983392"/>
            <a:ext cx="6708795" cy="73620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6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Podtitul prezentace</a:t>
            </a:r>
          </a:p>
        </p:txBody>
      </p:sp>
      <p:sp>
        <p:nvSpPr>
          <p:cNvPr id="12" name="Zástupný text 23">
            <a:extLst>
              <a:ext uri="{FF2B5EF4-FFF2-40B4-BE49-F238E27FC236}">
                <a16:creationId xmlns:a16="http://schemas.microsoft.com/office/drawing/2014/main" id="{AF76F589-ED11-EF4E-BD2D-A86A0003B5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363" y="4352364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 nebo jméno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4309FA15-420F-894C-87DA-5231AD988135}"/>
              </a:ext>
            </a:extLst>
          </p:cNvPr>
          <p:cNvCxnSpPr>
            <a:cxnSpLocks/>
          </p:cNvCxnSpPr>
          <p:nvPr userDrawn="1"/>
        </p:nvCxnSpPr>
        <p:spPr>
          <a:xfrm>
            <a:off x="978363" y="4100900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1A6FB5ED-EFAA-A04C-B4DA-17C0C8DF0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8930" y="991730"/>
            <a:ext cx="976651" cy="9766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2C58F0E-AE90-23E6-6C04-3E6830A99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3689"/>
          <a:stretch/>
        </p:blipFill>
        <p:spPr>
          <a:xfrm>
            <a:off x="337424" y="6082404"/>
            <a:ext cx="1456451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01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4015D842-B0EB-A94E-AB23-9D771D56C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128" r="16826"/>
          <a:stretch/>
        </p:blipFill>
        <p:spPr>
          <a:xfrm>
            <a:off x="8003357" y="320675"/>
            <a:ext cx="3870415" cy="54079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D639421-95B0-B948-35CC-FF14424F63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7424" y="6082404"/>
            <a:ext cx="3144913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5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4015D842-B0EB-A94E-AB23-9D771D56C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128" r="16826"/>
          <a:stretch/>
        </p:blipFill>
        <p:spPr>
          <a:xfrm>
            <a:off x="8003357" y="320675"/>
            <a:ext cx="3870415" cy="54079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3E5CD2D-E1C3-4024-CF10-F2BEC0D4F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3689"/>
          <a:stretch/>
        </p:blipFill>
        <p:spPr>
          <a:xfrm>
            <a:off x="337424" y="6082404"/>
            <a:ext cx="1456451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79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D3FC7E6C-070B-084F-AFDA-0350A33F9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66" t="12960" r="43684" b="27747"/>
          <a:stretch/>
        </p:blipFill>
        <p:spPr>
          <a:xfrm>
            <a:off x="7997371" y="324000"/>
            <a:ext cx="3866601" cy="54045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B679610-CE9A-B741-8B54-3F69ABED4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1942"/>
          <a:stretch/>
        </p:blipFill>
        <p:spPr>
          <a:xfrm rot="16200000" flipH="1">
            <a:off x="7235968" y="1088391"/>
            <a:ext cx="5391646" cy="388268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E2B88EF-1452-A540-B6BC-73A894ED9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2630" t="2351" r="28844" b="2479"/>
          <a:stretch/>
        </p:blipFill>
        <p:spPr>
          <a:xfrm>
            <a:off x="7990450" y="324002"/>
            <a:ext cx="3889552" cy="540154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0408B3A-1BF5-074E-3F10-1EAF27BBE5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7424" y="6082404"/>
            <a:ext cx="3144913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9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 userDrawn="1">
          <p15:clr>
            <a:srgbClr val="FBAE40"/>
          </p15:clr>
        </p15:guide>
        <p15:guide id="2" pos="746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D3FC7E6C-070B-084F-AFDA-0350A33F9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66" t="12960" r="43684" b="27747"/>
          <a:stretch/>
        </p:blipFill>
        <p:spPr>
          <a:xfrm>
            <a:off x="7997371" y="324000"/>
            <a:ext cx="3866601" cy="54045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B679610-CE9A-B741-8B54-3F69ABED4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1942"/>
          <a:stretch/>
        </p:blipFill>
        <p:spPr>
          <a:xfrm rot="16200000" flipH="1">
            <a:off x="7235968" y="1088391"/>
            <a:ext cx="5391646" cy="388268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E2B88EF-1452-A540-B6BC-73A894ED9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2630" t="2351" r="28844" b="2479"/>
          <a:stretch/>
        </p:blipFill>
        <p:spPr>
          <a:xfrm>
            <a:off x="7990450" y="324002"/>
            <a:ext cx="3889552" cy="540154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4EC3B15-908B-138A-4852-73EC1877F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53689"/>
          <a:stretch/>
        </p:blipFill>
        <p:spPr>
          <a:xfrm>
            <a:off x="337424" y="6082404"/>
            <a:ext cx="1456451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56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 userDrawn="1">
          <p15:clr>
            <a:srgbClr val="FBAE40"/>
          </p15:clr>
        </p15:guide>
        <p15:guide id="2" pos="746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osoba, interiér, zubní kartáček, příprava&#10;&#10;Popis byl vytvořen automaticky">
            <a:extLst>
              <a:ext uri="{FF2B5EF4-FFF2-40B4-BE49-F238E27FC236}">
                <a16:creationId xmlns:a16="http://schemas.microsoft.com/office/drawing/2014/main" id="{8F637D5F-F62E-7748-9809-6D80C0F7B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7371" y="323123"/>
            <a:ext cx="3882630" cy="54199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5B1E8A7-2F68-AAC7-CD10-70FE031BF0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7424" y="6082404"/>
            <a:ext cx="3144913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04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osoba, interiér, zubní kartáček, příprava&#10;&#10;Popis byl vytvořen automaticky">
            <a:extLst>
              <a:ext uri="{FF2B5EF4-FFF2-40B4-BE49-F238E27FC236}">
                <a16:creationId xmlns:a16="http://schemas.microsoft.com/office/drawing/2014/main" id="{8F637D5F-F62E-7748-9809-6D80C0F7B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7371" y="323123"/>
            <a:ext cx="3882630" cy="54199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664C537-483D-1B87-8080-46EF7CF4C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3689"/>
          <a:stretch/>
        </p:blipFill>
        <p:spPr>
          <a:xfrm>
            <a:off x="337424" y="6082404"/>
            <a:ext cx="1456451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29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0E4D139-6706-6E42-B42A-5A6D5CC2C4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97825" y="323850"/>
            <a:ext cx="3881438" cy="5405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/>
              <a:t>Vložit ilustrační obrázek</a:t>
            </a:r>
          </a:p>
        </p:txBody>
      </p:sp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BC2004D5-BF6E-DAD4-B034-C69E7E1354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F6FF3B82-8D28-9340-4EDA-A6263D847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615194B-289F-60AD-4FEE-68E4E3C1B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7424" y="6082404"/>
            <a:ext cx="3144913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76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0E4D139-6706-6E42-B42A-5A6D5CC2C4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97825" y="323850"/>
            <a:ext cx="3881438" cy="540543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ilustrační obrázek</a:t>
            </a:r>
          </a:p>
        </p:txBody>
      </p:sp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BC2004D5-BF6E-DAD4-B034-C69E7E1354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F6FF3B82-8D28-9340-4EDA-A6263D847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F1B5685-C5D8-9589-419B-922113145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3689"/>
          <a:stretch/>
        </p:blipFill>
        <p:spPr>
          <a:xfrm>
            <a:off x="337424" y="6082404"/>
            <a:ext cx="1456451" cy="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80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4BB4B02-401E-AE45-AF42-14C715F9465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A7D8B845-1B91-A94F-95A4-A4558EE6F5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11" name="Zástupný text 13">
            <a:extLst>
              <a:ext uri="{FF2B5EF4-FFF2-40B4-BE49-F238E27FC236}">
                <a16:creationId xmlns:a16="http://schemas.microsoft.com/office/drawing/2014/main" id="{22F9C640-341E-C84C-B3AB-ABBD31DDDC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3"/>
            <a:ext cx="6708795" cy="30629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BDEFF90-6D36-9E47-B894-87F7BA2C1B6C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CAE9EFBC-5F94-3A49-9B64-E31D8656741E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C417709-0623-3C42-BD2B-AD3DAB1022DE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5F2D98A-DC3D-E144-938F-EB23F0A80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3518" y="799226"/>
            <a:ext cx="976651" cy="9766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71740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9682A10-5739-FF4B-A471-79D1664A328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 descr="Obsah obrázku osoba, interiér&#10;&#10;Popis byl vytvořen automaticky">
            <a:extLst>
              <a:ext uri="{FF2B5EF4-FFF2-40B4-BE49-F238E27FC236}">
                <a16:creationId xmlns:a16="http://schemas.microsoft.com/office/drawing/2014/main" id="{099AFCD6-3FBC-AA41-978A-A2F06F5B8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418" r="24052"/>
          <a:stretch/>
        </p:blipFill>
        <p:spPr>
          <a:xfrm>
            <a:off x="8947051" y="322286"/>
            <a:ext cx="2948354" cy="6247325"/>
          </a:xfrm>
          <a:prstGeom prst="rect">
            <a:avLst/>
          </a:prstGeom>
        </p:spPr>
      </p:pic>
      <p:sp>
        <p:nvSpPr>
          <p:cNvPr id="6" name="Zástupný text 13">
            <a:extLst>
              <a:ext uri="{FF2B5EF4-FFF2-40B4-BE49-F238E27FC236}">
                <a16:creationId xmlns:a16="http://schemas.microsoft.com/office/drawing/2014/main" id="{9E411D20-E20A-7345-B766-EA89D00E0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F03E4401-609E-AC42-A213-AA570A543F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4"/>
            <a:ext cx="6708795" cy="12570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C646AEB-15B3-A244-AE0E-776AD65AD852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9FEBB1E2-87AA-9E4F-AAF0-2B037BF645C6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7C55BD-3E0D-E948-BDEE-0DAFEFF6E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01" y="4138613"/>
            <a:ext cx="3834230" cy="17970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next, citaci případně podobné. Místo pro krátký text. Místo pro krátký text, citaci. Místo pro krátký text.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53FF836-E8AD-0544-922F-2D9A1CD104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03518" y="799226"/>
            <a:ext cx="976651" cy="9766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FB62014-12DB-1D47-89F3-77211B7CA292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3385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63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9682A10-5739-FF4B-A471-79D1664A328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C95671-EC00-D54C-997A-5C43052F2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181"/>
          <a:stretch/>
        </p:blipFill>
        <p:spPr>
          <a:xfrm>
            <a:off x="8941633" y="318053"/>
            <a:ext cx="2946892" cy="6241774"/>
          </a:xfrm>
          <a:prstGeom prst="rect">
            <a:avLst/>
          </a:prstGeom>
        </p:spPr>
      </p:pic>
      <p:sp>
        <p:nvSpPr>
          <p:cNvPr id="6" name="Zástupný text 13">
            <a:extLst>
              <a:ext uri="{FF2B5EF4-FFF2-40B4-BE49-F238E27FC236}">
                <a16:creationId xmlns:a16="http://schemas.microsoft.com/office/drawing/2014/main" id="{9E411D20-E20A-7345-B766-EA89D00E0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F03E4401-609E-AC42-A213-AA570A543F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4"/>
            <a:ext cx="6708795" cy="12570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C646AEB-15B3-A244-AE0E-776AD65AD852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9FEBB1E2-87AA-9E4F-AAF0-2B037BF645C6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7C55BD-3E0D-E948-BDEE-0DAFEFF6E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01" y="4138613"/>
            <a:ext cx="3834230" cy="17970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next, citaci případně podobné. Místo pro krátký text. Místo pro krátký text, citaci. Místo pro krátký text.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53FF836-E8AD-0544-922F-2D9A1CD104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03518" y="799226"/>
            <a:ext cx="976651" cy="9766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639612B-5EEF-9A4E-A5B7-19C769328CA9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8950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6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9682A10-5739-FF4B-A471-79D1664A328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6C4E7287-6D41-C042-AC33-14055D532E3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48738" y="324001"/>
            <a:ext cx="2930525" cy="6236449"/>
          </a:xfrm>
          <a:prstGeom prst="rect">
            <a:avLst/>
          </a:prstGeom>
        </p:spPr>
        <p:txBody>
          <a:bodyPr lIns="90000" anchor="ctr" anchorCtr="0"/>
          <a:lstStyle>
            <a:lvl1pPr marL="0" indent="0" algn="ctr">
              <a:buNone/>
              <a:defRPr sz="18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dirty="0"/>
              <a:t>Vložte ilustrační podkladový obrázek</a:t>
            </a:r>
          </a:p>
          <a:p>
            <a:endParaRPr lang="cs-CZ" dirty="0"/>
          </a:p>
        </p:txBody>
      </p:sp>
      <p:sp>
        <p:nvSpPr>
          <p:cNvPr id="6" name="Zástupný text 13">
            <a:extLst>
              <a:ext uri="{FF2B5EF4-FFF2-40B4-BE49-F238E27FC236}">
                <a16:creationId xmlns:a16="http://schemas.microsoft.com/office/drawing/2014/main" id="{9E411D20-E20A-7345-B766-EA89D00E0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F03E4401-609E-AC42-A213-AA570A543F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4"/>
            <a:ext cx="6708795" cy="12570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C646AEB-15B3-A244-AE0E-776AD65AD852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9FEBB1E2-87AA-9E4F-AAF0-2B037BF645C6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7C55BD-3E0D-E948-BDEE-0DAFEFF6E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01" y="4138613"/>
            <a:ext cx="3834230" cy="17970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next, citaci případně podobné. Místo pro krátký text. Místo pro krátký next, citaci. Místo pro krátký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FF9788F5-CE9A-B04C-B9C4-A115B06916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79933" y="802637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 dirty="0"/>
              <a:t>Vložte</a:t>
            </a:r>
            <a:br>
              <a:rPr lang="cs-CZ" sz="1600" dirty="0"/>
            </a:br>
            <a:r>
              <a:rPr lang="cs-CZ" sz="1600" dirty="0"/>
              <a:t>ikonu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D6DB6B0-0AFC-34D4-3F46-0EFA06D50DCA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82421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D00A7284-9324-CB4F-BD43-DB5D0269A1CB}"/>
              </a:ext>
            </a:extLst>
          </p:cNvPr>
          <p:cNvSpPr/>
          <p:nvPr userDrawn="1"/>
        </p:nvSpPr>
        <p:spPr>
          <a:xfrm>
            <a:off x="6095695" y="324001"/>
            <a:ext cx="5784306" cy="6236456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F25C6A4-C2A7-CC42-A27C-7ABE0021C1B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873DBED-C9D5-A04B-BB12-0462ADD9C6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5" t="521" r="46684"/>
          <a:stretch/>
        </p:blipFill>
        <p:spPr>
          <a:xfrm>
            <a:off x="323268" y="324001"/>
            <a:ext cx="5784306" cy="623645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A1FA05E-A187-384C-8B31-3E5AA541ECEB}"/>
              </a:ext>
            </a:extLst>
          </p:cNvPr>
          <p:cNvSpPr/>
          <p:nvPr userDrawn="1"/>
        </p:nvSpPr>
        <p:spPr>
          <a:xfrm>
            <a:off x="7379369" y="1716507"/>
            <a:ext cx="3240505" cy="324050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06EA7F9A-B379-3D45-B13C-C961246465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2084" y="2037349"/>
            <a:ext cx="2695074" cy="16568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329C8A3-9DB4-3D4B-AEB2-BB9E00E796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3328" y="4024167"/>
            <a:ext cx="611846" cy="68322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3D5282-06E8-616C-092F-5304C6263FB4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9270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D00A7284-9324-CB4F-BD43-DB5D0269A1CB}"/>
              </a:ext>
            </a:extLst>
          </p:cNvPr>
          <p:cNvSpPr/>
          <p:nvPr userDrawn="1"/>
        </p:nvSpPr>
        <p:spPr>
          <a:xfrm>
            <a:off x="6095695" y="324001"/>
            <a:ext cx="5784306" cy="6236456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F25C6A4-C2A7-CC42-A27C-7ABE0021C1B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A1FA05E-A187-384C-8B31-3E5AA541ECEB}"/>
              </a:ext>
            </a:extLst>
          </p:cNvPr>
          <p:cNvSpPr/>
          <p:nvPr userDrawn="1"/>
        </p:nvSpPr>
        <p:spPr>
          <a:xfrm>
            <a:off x="7379369" y="1716507"/>
            <a:ext cx="3240505" cy="324050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3">
            <a:extLst>
              <a:ext uri="{FF2B5EF4-FFF2-40B4-BE49-F238E27FC236}">
                <a16:creationId xmlns:a16="http://schemas.microsoft.com/office/drawing/2014/main" id="{BF2507BF-A8C7-854A-BAA6-3E15D96CC9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694" y="324001"/>
            <a:ext cx="5784001" cy="623644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dirty="0"/>
              <a:t>Vložte ilustrační obrázek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E847A5B-CE3F-C34A-88AC-C9C42AADB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3328" y="4024167"/>
            <a:ext cx="611846" cy="683228"/>
          </a:xfrm>
          <a:prstGeom prst="rect">
            <a:avLst/>
          </a:prstGeom>
        </p:spPr>
      </p:pic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B6B5FA4-2239-81CA-B3A8-55B7DCCA75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2084" y="2037349"/>
            <a:ext cx="2695074" cy="16568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</a:t>
            </a:r>
            <a:r>
              <a:rPr lang="cs-CZ" dirty="0" err="1"/>
              <a:t>next</a:t>
            </a:r>
            <a:r>
              <a:rPr lang="cs-CZ" dirty="0"/>
              <a:t>, citaci případně podobné. Citace, krátký text. Místo pro krátký text, citaci.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B9F170E-F034-1037-0F1E-4A4127C72BB8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9394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DBF48545-2D8F-9D47-80D4-CE8B315BE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3" t="3072" r="543" b="1928"/>
          <a:stretch/>
        </p:blipFill>
        <p:spPr>
          <a:xfrm flipH="1">
            <a:off x="309489" y="338069"/>
            <a:ext cx="11570512" cy="623644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7DD43D2-81F3-ED42-98D9-07ECB9B589DF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EBD360D-4D9E-DC4B-963F-220D3C76362F}"/>
              </a:ext>
            </a:extLst>
          </p:cNvPr>
          <p:cNvSpPr/>
          <p:nvPr userDrawn="1"/>
        </p:nvSpPr>
        <p:spPr>
          <a:xfrm>
            <a:off x="1595368" y="1716507"/>
            <a:ext cx="3240505" cy="324050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BDCE3597-137E-204E-A19E-8544892BE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8083" y="2037348"/>
            <a:ext cx="2695074" cy="184533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</a:t>
            </a:r>
            <a:r>
              <a:rPr lang="cs-CZ" dirty="0" err="1"/>
              <a:t>next</a:t>
            </a:r>
            <a:r>
              <a:rPr lang="cs-CZ" dirty="0"/>
              <a:t>, citaci. Bílý text na podkladovém celostránkovém obrázku.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90ED58C-ADFF-2E4D-8AD3-CED290F979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12880" y="4081319"/>
            <a:ext cx="611846" cy="68322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ED0A03F-FECF-2A02-95A2-07AAA9975897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2579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orient="horz" pos="4133" userDrawn="1">
          <p15:clr>
            <a:srgbClr val="FBAE40"/>
          </p15:clr>
        </p15:guide>
        <p15:guide id="3" pos="189" userDrawn="1">
          <p15:clr>
            <a:srgbClr val="FBAE40"/>
          </p15:clr>
        </p15:guide>
        <p15:guide id="4" pos="7491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91104F9-37D7-FF46-9180-A62E16FE5B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58" r="4315" b="2260"/>
          <a:stretch/>
        </p:blipFill>
        <p:spPr>
          <a:xfrm>
            <a:off x="309510" y="285750"/>
            <a:ext cx="11570966" cy="627522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7DD43D2-81F3-ED42-98D9-07ECB9B589DF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BDCE3597-137E-204E-A19E-8544892BE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495" y="1765883"/>
            <a:ext cx="2695074" cy="24643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Bílý text na podkladové fotce nebo obrázku, moto, citace, nebo krátký úryvek textu, sdělení, odstavec textu, zarovnaný na praporek vlevo. Je nutné dbát na čitelnost.  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99966F6-A327-9B48-A1CA-5A1CCD25DF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063" y="1276327"/>
            <a:ext cx="262890" cy="2606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D33D3ED-15AB-844D-9E01-3B7B75A754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062" y="4401782"/>
            <a:ext cx="611846" cy="68322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18AE89B-BF11-CC19-0278-BC8125AC6090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22789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3">
            <a:extLst>
              <a:ext uri="{FF2B5EF4-FFF2-40B4-BE49-F238E27FC236}">
                <a16:creationId xmlns:a16="http://schemas.microsoft.com/office/drawing/2014/main" id="{D0D3CEDE-1110-424D-9EE8-0BD596ECF4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694" y="324001"/>
            <a:ext cx="11568307" cy="62364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 algn="ctr"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dirty="0"/>
              <a:t>Vložte ilustrační</a:t>
            </a:r>
            <a:br>
              <a:rPr lang="cs-CZ" dirty="0"/>
            </a:br>
            <a:r>
              <a:rPr lang="cs-CZ" dirty="0"/>
              <a:t>celostránkový</a:t>
            </a:r>
            <a:br>
              <a:rPr lang="cs-CZ" dirty="0"/>
            </a:br>
            <a:r>
              <a:rPr lang="cs-CZ" dirty="0"/>
              <a:t>podkladový obrázek</a:t>
            </a:r>
          </a:p>
          <a:p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7DD43D2-81F3-ED42-98D9-07ECB9B589DF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A526ADD8-1B6A-304A-914D-A8E39AD8C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495" y="1780169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Bílý text na podkladové fotce nebo obrázku, moto, citace, nebo krátký úryvek textu, sdělení, odstavec textu, zarovnaný na praporek vlevo. Je nutné dbát na čitelnost.  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43C0955-476F-9F46-B10C-BD6E8723B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063" y="1276327"/>
            <a:ext cx="262890" cy="26060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4949BA2-8347-C6E0-74EE-FF2714AA17F3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52582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449BF26-097A-7A44-85C8-FE94CE28C629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15F338C-5C5C-6B49-A8E9-1C845A9E0742}"/>
              </a:ext>
            </a:extLst>
          </p:cNvPr>
          <p:cNvSpPr/>
          <p:nvPr userDrawn="1"/>
        </p:nvSpPr>
        <p:spPr>
          <a:xfrm>
            <a:off x="8165432" y="0"/>
            <a:ext cx="4026568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7DDC2B8-CCB7-C847-9993-27DFFACBA52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6E6DB546-1286-4B47-BBE9-21ADCE1D9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3246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moto, citace, nebo krátký úryvek textu, sdělení, odstavec textu, zarovnaný na praporek vlevo.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CF66424B-DB73-E147-91DF-5A67320E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5814" y="1547793"/>
            <a:ext cx="262890" cy="260604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A1121E60-9AA3-D74A-879D-FD607C72A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6185" y="832420"/>
            <a:ext cx="4978843" cy="89790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Nadpis grafiky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660621-1FB0-E644-8D4F-94ADE7FD9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018" y="2454441"/>
            <a:ext cx="1430747" cy="14307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7AF609-45C0-0E43-8432-FCAFEF3305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5018" y="4315327"/>
            <a:ext cx="1430747" cy="1430747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72B05287-FD26-6046-A34A-76144B0F33D6}"/>
              </a:ext>
            </a:extLst>
          </p:cNvPr>
          <p:cNvCxnSpPr>
            <a:cxnSpLocks/>
          </p:cNvCxnSpPr>
          <p:nvPr userDrawn="1"/>
        </p:nvCxnSpPr>
        <p:spPr>
          <a:xfrm>
            <a:off x="2555765" y="3169814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ástupný text 13">
            <a:extLst>
              <a:ext uri="{FF2B5EF4-FFF2-40B4-BE49-F238E27FC236}">
                <a16:creationId xmlns:a16="http://schemas.microsoft.com/office/drawing/2014/main" id="{49120D5D-20F6-DB4B-8CB0-D6024A91FB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6186" y="2612492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2" name="Zástupný text 13">
            <a:extLst>
              <a:ext uri="{FF2B5EF4-FFF2-40B4-BE49-F238E27FC236}">
                <a16:creationId xmlns:a16="http://schemas.microsoft.com/office/drawing/2014/main" id="{8E1E22F1-3E16-B643-BECE-4E73CB7FCB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2292" y="1949012"/>
            <a:ext cx="1743519" cy="12675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000" b="1" i="0" kern="120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#</a:t>
            </a:r>
          </a:p>
        </p:txBody>
      </p:sp>
      <p:sp>
        <p:nvSpPr>
          <p:cNvPr id="24" name="Zástupný text 13">
            <a:extLst>
              <a:ext uri="{FF2B5EF4-FFF2-40B4-BE49-F238E27FC236}">
                <a16:creationId xmlns:a16="http://schemas.microsoft.com/office/drawing/2014/main" id="{8D2C86F2-EFAD-EE47-9CE0-FB52BFD6B5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6186" y="3334386"/>
            <a:ext cx="4026568" cy="61794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900ADE6F-B321-A640-9ACF-357834F78FE5}"/>
              </a:ext>
            </a:extLst>
          </p:cNvPr>
          <p:cNvCxnSpPr>
            <a:cxnSpLocks/>
          </p:cNvCxnSpPr>
          <p:nvPr userDrawn="1"/>
        </p:nvCxnSpPr>
        <p:spPr>
          <a:xfrm>
            <a:off x="2555765" y="5062782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ástupný text 13">
            <a:extLst>
              <a:ext uri="{FF2B5EF4-FFF2-40B4-BE49-F238E27FC236}">
                <a16:creationId xmlns:a16="http://schemas.microsoft.com/office/drawing/2014/main" id="{943E092F-C8A3-A648-8DA0-ABEFA0045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16186" y="4505460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7" name="Zástupný text 13">
            <a:extLst>
              <a:ext uri="{FF2B5EF4-FFF2-40B4-BE49-F238E27FC236}">
                <a16:creationId xmlns:a16="http://schemas.microsoft.com/office/drawing/2014/main" id="{B8A962E3-9E01-EB4D-B809-DBE63258C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2292" y="3841980"/>
            <a:ext cx="1743519" cy="12675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000" b="1" i="0" kern="120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28" name="Zástupný text 13">
            <a:extLst>
              <a:ext uri="{FF2B5EF4-FFF2-40B4-BE49-F238E27FC236}">
                <a16:creationId xmlns:a16="http://schemas.microsoft.com/office/drawing/2014/main" id="{9027C8A2-B724-574A-BDE8-BCA6457834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6186" y="5227354"/>
            <a:ext cx="4026568" cy="61794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329A15F-FBA4-E383-405B-5B324AB4425E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21159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449BF26-097A-7A44-85C8-FE94CE28C629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15F338C-5C5C-6B49-A8E9-1C845A9E0742}"/>
              </a:ext>
            </a:extLst>
          </p:cNvPr>
          <p:cNvSpPr/>
          <p:nvPr userDrawn="1"/>
        </p:nvSpPr>
        <p:spPr>
          <a:xfrm>
            <a:off x="8165432" y="0"/>
            <a:ext cx="4026568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7DDC2B8-CCB7-C847-9993-27DFFACBA52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6E6DB546-1286-4B47-BBE9-21ADCE1D9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3246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moto, citace, nebo krátký úryvek textu, sdělení, odstavec textu, zarovnaný na praporek vlevo.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CF66424B-DB73-E147-91DF-5A67320E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5814" y="1547793"/>
            <a:ext cx="262890" cy="260604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A1121E60-9AA3-D74A-879D-FD607C72A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6186" y="832420"/>
            <a:ext cx="4838166" cy="5884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Nadpis grafiky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660621-1FB0-E644-8D4F-94ADE7FD9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0900" y="1871002"/>
            <a:ext cx="1324865" cy="13248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7AF609-45C0-0E43-8432-FCAFEF3305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26945" y="3390311"/>
            <a:ext cx="1328819" cy="1328819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72B05287-FD26-6046-A34A-76144B0F33D6}"/>
              </a:ext>
            </a:extLst>
          </p:cNvPr>
          <p:cNvCxnSpPr>
            <a:cxnSpLocks/>
          </p:cNvCxnSpPr>
          <p:nvPr userDrawn="1"/>
        </p:nvCxnSpPr>
        <p:spPr>
          <a:xfrm>
            <a:off x="2555765" y="2536765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ástupný text 13">
            <a:extLst>
              <a:ext uri="{FF2B5EF4-FFF2-40B4-BE49-F238E27FC236}">
                <a16:creationId xmlns:a16="http://schemas.microsoft.com/office/drawing/2014/main" id="{49120D5D-20F6-DB4B-8CB0-D6024A91FB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6186" y="1979443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2" name="Zástupný text 13">
            <a:extLst>
              <a:ext uri="{FF2B5EF4-FFF2-40B4-BE49-F238E27FC236}">
                <a16:creationId xmlns:a16="http://schemas.microsoft.com/office/drawing/2014/main" id="{8E1E22F1-3E16-B643-BECE-4E73CB7FCB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2292" y="1814732"/>
            <a:ext cx="1752403" cy="76876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5400" b="1" i="0" kern="120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24" name="Zástupný text 13">
            <a:extLst>
              <a:ext uri="{FF2B5EF4-FFF2-40B4-BE49-F238E27FC236}">
                <a16:creationId xmlns:a16="http://schemas.microsoft.com/office/drawing/2014/main" id="{8D2C86F2-EFAD-EE47-9CE0-FB52BFD6B5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6186" y="2701337"/>
            <a:ext cx="4026568" cy="46389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900ADE6F-B321-A640-9ACF-357834F78FE5}"/>
              </a:ext>
            </a:extLst>
          </p:cNvPr>
          <p:cNvCxnSpPr>
            <a:cxnSpLocks/>
          </p:cNvCxnSpPr>
          <p:nvPr userDrawn="1"/>
        </p:nvCxnSpPr>
        <p:spPr>
          <a:xfrm>
            <a:off x="2555765" y="4063975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ástupný text 13">
            <a:extLst>
              <a:ext uri="{FF2B5EF4-FFF2-40B4-BE49-F238E27FC236}">
                <a16:creationId xmlns:a16="http://schemas.microsoft.com/office/drawing/2014/main" id="{943E092F-C8A3-A648-8DA0-ABEFA0045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16186" y="3506653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7" name="Zástupný text 13">
            <a:extLst>
              <a:ext uri="{FF2B5EF4-FFF2-40B4-BE49-F238E27FC236}">
                <a16:creationId xmlns:a16="http://schemas.microsoft.com/office/drawing/2014/main" id="{B8A962E3-9E01-EB4D-B809-DBE63258C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2292" y="3319974"/>
            <a:ext cx="1752403" cy="79073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5400" b="1" i="0" kern="120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28" name="Zástupný text 13">
            <a:extLst>
              <a:ext uri="{FF2B5EF4-FFF2-40B4-BE49-F238E27FC236}">
                <a16:creationId xmlns:a16="http://schemas.microsoft.com/office/drawing/2014/main" id="{9027C8A2-B724-574A-BDE8-BCA6457834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6186" y="4228548"/>
            <a:ext cx="4026568" cy="4559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201112E4-4C16-9746-B031-113C4FCB90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226945" y="4892781"/>
            <a:ext cx="1328819" cy="1328819"/>
          </a:xfrm>
          <a:prstGeom prst="rect">
            <a:avLst/>
          </a:prstGeom>
        </p:spPr>
      </p:pic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C1CDD3F0-4CDA-5C47-A337-2EDF50B7BF83}"/>
              </a:ext>
            </a:extLst>
          </p:cNvPr>
          <p:cNvCxnSpPr>
            <a:cxnSpLocks/>
          </p:cNvCxnSpPr>
          <p:nvPr userDrawn="1"/>
        </p:nvCxnSpPr>
        <p:spPr>
          <a:xfrm>
            <a:off x="2555765" y="5566445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433FDAC5-8177-4147-BF73-ACC5AE912D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16186" y="5009123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30" name="Zástupný text 13">
            <a:extLst>
              <a:ext uri="{FF2B5EF4-FFF2-40B4-BE49-F238E27FC236}">
                <a16:creationId xmlns:a16="http://schemas.microsoft.com/office/drawing/2014/main" id="{81699AAE-6FD9-9144-9C80-E0297C6A9C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2292" y="4822444"/>
            <a:ext cx="1752403" cy="79073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5400" b="1" i="0" kern="120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31" name="Zástupný text 13">
            <a:extLst>
              <a:ext uri="{FF2B5EF4-FFF2-40B4-BE49-F238E27FC236}">
                <a16:creationId xmlns:a16="http://schemas.microsoft.com/office/drawing/2014/main" id="{DE1E20A5-0211-EF40-A5A9-0847AAA401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16186" y="5731018"/>
            <a:ext cx="4026568" cy="4559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620E391-50E6-9AC8-B74D-396A22DCE8F9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1205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1B1732C-13D0-644B-908E-5949D2E5CEA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125538" y="2462213"/>
            <a:ext cx="6569075" cy="393858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B9534EF-76E5-DD45-AA91-5B71E5B5576C}"/>
              </a:ext>
            </a:extLst>
          </p:cNvPr>
          <p:cNvSpPr/>
          <p:nvPr userDrawn="1"/>
        </p:nvSpPr>
        <p:spPr>
          <a:xfrm>
            <a:off x="8165432" y="0"/>
            <a:ext cx="4026568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74C3F4E-9A92-8346-A590-85D4640FD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3246" y="2967622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moto, citace, nebo krátký úryvek textu, sdělení, odstavec textu, zarovnaný na praporek vlevo.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021EFF38-70A0-5D4C-B698-81D3CC80BB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5814" y="2478067"/>
            <a:ext cx="262890" cy="260604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E1F14721-0A7A-E54C-9774-CB04BB447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5539" y="832420"/>
            <a:ext cx="6541353" cy="9070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Barevný nadpis grafiky</a:t>
            </a:r>
          </a:p>
        </p:txBody>
      </p: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54C84702-CCF3-5048-846F-9E84F8EB2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39" y="1762862"/>
            <a:ext cx="6569489" cy="64468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2C7C430-95EE-D241-A1EA-00BBE67A6B91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15182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6AE0C5E-9A93-4047-985A-A6E43EBB3D5D}"/>
              </a:ext>
            </a:extLst>
          </p:cNvPr>
          <p:cNvSpPr/>
          <p:nvPr userDrawn="1"/>
        </p:nvSpPr>
        <p:spPr>
          <a:xfrm>
            <a:off x="9068704" y="3029209"/>
            <a:ext cx="2811296" cy="3531247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74C3F4E-9A92-8346-A590-85D4640FD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0672" y="3501573"/>
            <a:ext cx="2223899" cy="20692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moto, citace, nebo krátký úryvek textu, sdělení, odstavec textu, zarovnaný na praporek vlevo.</a:t>
            </a:r>
          </a:p>
        </p:txBody>
      </p:sp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E1F14721-0A7A-E54C-9774-CB04BB447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5539" y="832420"/>
            <a:ext cx="7123670" cy="9070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Barevný nadpis grafiky</a:t>
            </a:r>
          </a:p>
        </p:txBody>
      </p: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54C84702-CCF3-5048-846F-9E84F8EB2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39" y="1762862"/>
            <a:ext cx="7123670" cy="64468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Podnadpis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87A238-FF61-024F-B34A-D485E3D6B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8702" y="324001"/>
            <a:ext cx="2811296" cy="270520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2CB8688-AD79-3945-B285-09F1659C20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09331" y="5645772"/>
            <a:ext cx="708632" cy="708632"/>
          </a:xfrm>
          <a:prstGeom prst="rect">
            <a:avLst/>
          </a:prstGeom>
        </p:spPr>
      </p:pic>
      <p:sp>
        <p:nvSpPr>
          <p:cNvPr id="12" name="Zástupný obsah 5">
            <a:extLst>
              <a:ext uri="{FF2B5EF4-FFF2-40B4-BE49-F238E27FC236}">
                <a16:creationId xmlns:a16="http://schemas.microsoft.com/office/drawing/2014/main" id="{4ED130F4-34D6-3A4F-8318-F21264C1BC97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125538" y="2462213"/>
            <a:ext cx="7123670" cy="393858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 b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ilustraci, graf...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8431AC2-368C-18BD-138C-53561E2E24C0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82674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6AE0C5E-9A93-4047-985A-A6E43EBB3D5D}"/>
              </a:ext>
            </a:extLst>
          </p:cNvPr>
          <p:cNvSpPr/>
          <p:nvPr userDrawn="1"/>
        </p:nvSpPr>
        <p:spPr>
          <a:xfrm>
            <a:off x="9068704" y="3029209"/>
            <a:ext cx="2811296" cy="3531247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74C3F4E-9A92-8346-A590-85D4640FD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0672" y="3501573"/>
            <a:ext cx="2223899" cy="209737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Vysvětlující bílý text ke grafice vlevo, moto, citace, nebo krátký úryvek textu, sdělení, odstavec textu, zarovnaný na praporek vlevo.</a:t>
            </a:r>
          </a:p>
        </p:txBody>
      </p:sp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E1F14721-0A7A-E54C-9774-CB04BB447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5539" y="832420"/>
            <a:ext cx="7123670" cy="9070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Barevný nadpis grafiky</a:t>
            </a:r>
          </a:p>
        </p:txBody>
      </p: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54C84702-CCF3-5048-846F-9E84F8EB2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39" y="1762862"/>
            <a:ext cx="7123670" cy="1666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 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2CB8688-AD79-3945-B285-09F1659C2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09331" y="5645772"/>
            <a:ext cx="708632" cy="708632"/>
          </a:xfrm>
          <a:prstGeom prst="rect">
            <a:avLst/>
          </a:prstGeom>
        </p:spPr>
      </p:pic>
      <p:sp>
        <p:nvSpPr>
          <p:cNvPr id="12" name="Zástupný symbol obrázku 3">
            <a:extLst>
              <a:ext uri="{FF2B5EF4-FFF2-40B4-BE49-F238E27FC236}">
                <a16:creationId xmlns:a16="http://schemas.microsoft.com/office/drawing/2014/main" id="{A83653AF-2AE7-A24D-B86A-28A5548F41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8704" y="324001"/>
            <a:ext cx="2811297" cy="27052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 algn="ctr"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dirty="0"/>
              <a:t>Vložte ilustrační obrázek</a:t>
            </a:r>
          </a:p>
          <a:p>
            <a:endParaRPr lang="cs-CZ" dirty="0"/>
          </a:p>
        </p:txBody>
      </p:sp>
      <p:sp>
        <p:nvSpPr>
          <p:cNvPr id="15" name="Zástupný text 13">
            <a:extLst>
              <a:ext uri="{FF2B5EF4-FFF2-40B4-BE49-F238E27FC236}">
                <a16:creationId xmlns:a16="http://schemas.microsoft.com/office/drawing/2014/main" id="{A7BC3684-29E5-FE4D-9EAA-5C981742E2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5539" y="3657967"/>
            <a:ext cx="1858293" cy="1666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0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Titulek vložené grafiky</a:t>
            </a:r>
          </a:p>
        </p:txBody>
      </p:sp>
      <p:sp>
        <p:nvSpPr>
          <p:cNvPr id="17" name="Zástupný obsah 5">
            <a:extLst>
              <a:ext uri="{FF2B5EF4-FFF2-40B4-BE49-F238E27FC236}">
                <a16:creationId xmlns:a16="http://schemas.microsoft.com/office/drawing/2014/main" id="{F91DDD43-305E-C44A-9EC2-0B2CD51FF07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193488" y="3657967"/>
            <a:ext cx="5064247" cy="274283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ilustraci, graf...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18E0A34-28E3-B5FB-F43D-F81CEB9C76AC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18118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1B8784-C8CF-074F-968C-196F97CB3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8109" y="511858"/>
            <a:ext cx="5746051" cy="5746051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C09161FB-C17A-6C4B-A2C8-9DB6FEBCB444}"/>
              </a:ext>
            </a:extLst>
          </p:cNvPr>
          <p:cNvSpPr/>
          <p:nvPr userDrawn="1"/>
        </p:nvSpPr>
        <p:spPr>
          <a:xfrm>
            <a:off x="1595368" y="1716507"/>
            <a:ext cx="3240505" cy="3240505"/>
          </a:xfrm>
          <a:prstGeom prst="rect">
            <a:avLst/>
          </a:prstGeom>
          <a:noFill/>
          <a:ln w="88900">
            <a:solidFill>
              <a:srgbClr val="AFC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8083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16D0C9C-2FD9-C2DC-D6DF-C7BF4A5201AD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29128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3">
            <a:extLst>
              <a:ext uri="{FF2B5EF4-FFF2-40B4-BE49-F238E27FC236}">
                <a16:creationId xmlns:a16="http://schemas.microsoft.com/office/drawing/2014/main" id="{3A49A577-0B02-B34E-95C8-B1553BBB47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8063" y="324001"/>
            <a:ext cx="6521938" cy="623644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/>
              <a:t>Vložte ilustrační grafiku</a:t>
            </a:r>
          </a:p>
          <a:p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C09161FB-C17A-6C4B-A2C8-9DB6FEBCB444}"/>
              </a:ext>
            </a:extLst>
          </p:cNvPr>
          <p:cNvSpPr/>
          <p:nvPr userDrawn="1"/>
        </p:nvSpPr>
        <p:spPr>
          <a:xfrm>
            <a:off x="1595368" y="1716507"/>
            <a:ext cx="3240505" cy="3240505"/>
          </a:xfrm>
          <a:prstGeom prst="rect">
            <a:avLst/>
          </a:prstGeom>
          <a:noFill/>
          <a:ln w="88900">
            <a:solidFill>
              <a:srgbClr val="AFC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8083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>
              <a:defRPr lang="cs-CZ" sz="18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FF842AD-992D-0255-2ABD-35A42B96BA12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0780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1EFCD1A-FDFB-8C49-A6DB-EF5B60BE1E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4763" y="669760"/>
            <a:ext cx="5746051" cy="5746051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1" y="1989222"/>
            <a:ext cx="3161321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next, citaci případně podobné. Citace, krátký text. Místo pro krátký next, citaci. 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33E1799-5DD8-7648-AA0C-A85D81025295}"/>
              </a:ext>
            </a:extLst>
          </p:cNvPr>
          <p:cNvCxnSpPr>
            <a:cxnSpLocks/>
          </p:cNvCxnSpPr>
          <p:nvPr userDrawn="1"/>
        </p:nvCxnSpPr>
        <p:spPr>
          <a:xfrm>
            <a:off x="1361693" y="4497068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55DEAC11-930C-5D45-9E87-9A0C4020A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1731" y="4680692"/>
            <a:ext cx="3834230" cy="78605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Text, citující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24547BD-4218-A99F-F749-A724E71E8E89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11408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obsah 5">
            <a:extLst>
              <a:ext uri="{FF2B5EF4-FFF2-40B4-BE49-F238E27FC236}">
                <a16:creationId xmlns:a16="http://schemas.microsoft.com/office/drawing/2014/main" id="{660561E4-7392-0941-961A-08D138CDD6C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1" y="1106906"/>
            <a:ext cx="3161321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next, citaci případně podobné. Citace, krátký text. Místo pro krátký next, citaci. 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33E1799-5DD8-7648-AA0C-A85D81025295}"/>
              </a:ext>
            </a:extLst>
          </p:cNvPr>
          <p:cNvCxnSpPr>
            <a:cxnSpLocks/>
          </p:cNvCxnSpPr>
          <p:nvPr userDrawn="1"/>
        </p:nvCxnSpPr>
        <p:spPr>
          <a:xfrm>
            <a:off x="1361693" y="3614752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55DEAC11-930C-5D45-9E87-9A0C4020A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1731" y="3798376"/>
            <a:ext cx="3834230" cy="78605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Text, citující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DA05F0A3-9CE6-CF4A-9035-11E70CCD5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1693" y="5219207"/>
            <a:ext cx="3161320" cy="135040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next, citaci případně podobné. Citace, krátký text. Místo pro krátký next, citaci.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886E98E-435F-0490-B942-F940735388F7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08703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5">
            <a:extLst>
              <a:ext uri="{FF2B5EF4-FFF2-40B4-BE49-F238E27FC236}">
                <a16:creationId xmlns:a16="http://schemas.microsoft.com/office/drawing/2014/main" id="{90116C65-F0BB-3E41-B86F-5AF4501A3D2C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2566738"/>
            <a:ext cx="3161282" cy="107482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DA05F0A3-9CE6-CF4A-9035-11E70CCD5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1693" y="4019740"/>
            <a:ext cx="3161320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</a:t>
            </a:r>
            <a:r>
              <a:rPr lang="cs-CZ" dirty="0" err="1"/>
              <a:t>next</a:t>
            </a:r>
            <a:r>
              <a:rPr lang="cs-CZ" dirty="0"/>
              <a:t>, citaci případně podobné. Citace, krátký text. Místo pro krátký </a:t>
            </a:r>
            <a:r>
              <a:rPr lang="cs-CZ" dirty="0" err="1"/>
              <a:t>next</a:t>
            </a:r>
            <a:r>
              <a:rPr lang="cs-CZ" dirty="0"/>
              <a:t>, citaci. 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5766B58-5041-7443-B537-6A78590E0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477" y="588800"/>
            <a:ext cx="1091141" cy="109114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255CBC2-4FB9-D581-A97B-DCEE4E9F5762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0191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obsah 5">
            <a:extLst>
              <a:ext uri="{FF2B5EF4-FFF2-40B4-BE49-F238E27FC236}">
                <a16:creationId xmlns:a16="http://schemas.microsoft.com/office/drawing/2014/main" id="{CA655009-1D7A-3D44-8F4C-3B88CC34F80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0A2806BE-6DA5-924E-A536-6740DE226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086" y="4710083"/>
            <a:ext cx="1498693" cy="1498693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850BEB6E-FDAD-A84D-A8CA-B192055C9B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7088" y="2863905"/>
            <a:ext cx="3011805" cy="2391051"/>
          </a:xfrm>
          <a:prstGeom prst="rect">
            <a:avLst/>
          </a:prstGeom>
        </p:spPr>
      </p:pic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DA05F0A3-9CE6-CF4A-9035-11E70CCD5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30188" y="3107411"/>
            <a:ext cx="2492826" cy="13683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text, citaci případně podobné. Citace, krátký text. Místo pro krátký next, citaci.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03136C3-7128-4D38-FA02-E3E44BE6802E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26255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obsah 5">
            <a:extLst>
              <a:ext uri="{FF2B5EF4-FFF2-40B4-BE49-F238E27FC236}">
                <a16:creationId xmlns:a16="http://schemas.microsoft.com/office/drawing/2014/main" id="{CA655009-1D7A-3D44-8F4C-3B88CC34F80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0A2806BE-6DA5-924E-A536-6740DE226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086" y="4710083"/>
            <a:ext cx="1498693" cy="1498693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850BEB6E-FDAD-A84D-A8CA-B192055C9B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7088" y="2863905"/>
            <a:ext cx="3011805" cy="2391051"/>
          </a:xfrm>
          <a:prstGeom prst="rect">
            <a:avLst/>
          </a:prstGeom>
        </p:spPr>
      </p:pic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DA05F0A3-9CE6-CF4A-9035-11E70CCD5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30188" y="3107411"/>
            <a:ext cx="2492826" cy="13683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Místo pro krátký text, citaci případně podobné. Citace, krátký text. Místo pro krátký next, citaci.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03136C3-7128-4D38-FA02-E3E44BE6802E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26255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obsah 5">
            <a:extLst>
              <a:ext uri="{FF2B5EF4-FFF2-40B4-BE49-F238E27FC236}">
                <a16:creationId xmlns:a16="http://schemas.microsoft.com/office/drawing/2014/main" id="{FDFC64C1-DF75-7849-A326-7BCA5B560339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97D87F11-27A3-4F47-8DA7-7BE3D6E656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1732" y="293553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Černý text ke grafice vpravo, moto, citace, nebo krátký úryvek textu, sdělení, odstavec textu, zarovnaný</a:t>
            </a:r>
            <a:br>
              <a:rPr lang="cs-CZ" dirty="0"/>
            </a:br>
            <a:r>
              <a:rPr lang="cs-CZ" dirty="0"/>
              <a:t>na praporek vlevo.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43C7FD22-186B-684F-8EB7-E2F0BA27A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4300" y="2445983"/>
            <a:ext cx="262890" cy="26060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CB7AB7-9327-0CAB-0D3E-A9458FF56C14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382964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1EE98A6A-0BA4-C442-9CA8-86BCB6445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307" y="485273"/>
            <a:ext cx="1343527" cy="1343527"/>
          </a:xfrm>
          <a:prstGeom prst="rect">
            <a:avLst/>
          </a:prstGeom>
        </p:spPr>
      </p:pic>
      <p:sp>
        <p:nvSpPr>
          <p:cNvPr id="25" name="Zástupný text 2">
            <a:extLst>
              <a:ext uri="{FF2B5EF4-FFF2-40B4-BE49-F238E27FC236}">
                <a16:creationId xmlns:a16="http://schemas.microsoft.com/office/drawing/2014/main" id="{23BD9A1A-D2FA-9444-A41B-6AF9DD3B2A3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61693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28" name="Zástupný text 2">
            <a:extLst>
              <a:ext uri="{FF2B5EF4-FFF2-40B4-BE49-F238E27FC236}">
                <a16:creationId xmlns:a16="http://schemas.microsoft.com/office/drawing/2014/main" id="{28202AC3-A276-0E4A-A0C1-5B3F92A976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4A854753-E60B-DC42-8D1E-0B132C1501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853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30" name="Zástupný text 2">
            <a:extLst>
              <a:ext uri="{FF2B5EF4-FFF2-40B4-BE49-F238E27FC236}">
                <a16:creationId xmlns:a16="http://schemas.microsoft.com/office/drawing/2014/main" id="{88A0B9E1-337C-394C-96E7-B47EA729D85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17814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1" name="Zástupný text 2">
            <a:extLst>
              <a:ext uri="{FF2B5EF4-FFF2-40B4-BE49-F238E27FC236}">
                <a16:creationId xmlns:a16="http://schemas.microsoft.com/office/drawing/2014/main" id="{8559FFB5-114E-8C43-8B25-84D445A8230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20811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32" name="Zástupný text 2">
            <a:extLst>
              <a:ext uri="{FF2B5EF4-FFF2-40B4-BE49-F238E27FC236}">
                <a16:creationId xmlns:a16="http://schemas.microsoft.com/office/drawing/2014/main" id="{B61DD56C-E440-6F4C-9C4B-41A3C1497B0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20772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3" name="Zástupný text 2">
            <a:extLst>
              <a:ext uri="{FF2B5EF4-FFF2-40B4-BE49-F238E27FC236}">
                <a16:creationId xmlns:a16="http://schemas.microsoft.com/office/drawing/2014/main" id="{DEA9C325-600E-024F-9F6B-A50CFCC9575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87564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34" name="Zástupný text 2">
            <a:extLst>
              <a:ext uri="{FF2B5EF4-FFF2-40B4-BE49-F238E27FC236}">
                <a16:creationId xmlns:a16="http://schemas.microsoft.com/office/drawing/2014/main" id="{4FF8A6CA-CC27-9642-8810-15B27B11BC9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87525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711E52A-B3B1-5A44-8D42-E72BC70C7522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04CE0764-695E-274E-BDF3-DE6196CDB8E6}"/>
              </a:ext>
            </a:extLst>
          </p:cNvPr>
          <p:cNvCxnSpPr>
            <a:cxnSpLocks/>
          </p:cNvCxnSpPr>
          <p:nvPr userDrawn="1"/>
        </p:nvCxnSpPr>
        <p:spPr>
          <a:xfrm flipV="1">
            <a:off x="2353221" y="2814084"/>
            <a:ext cx="1433873" cy="403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8B1C1297-148C-7446-887A-2BEEAEB515BC}"/>
              </a:ext>
            </a:extLst>
          </p:cNvPr>
          <p:cNvCxnSpPr>
            <a:cxnSpLocks/>
          </p:cNvCxnSpPr>
          <p:nvPr userDrawn="1"/>
        </p:nvCxnSpPr>
        <p:spPr>
          <a:xfrm flipV="1">
            <a:off x="4799856" y="2814084"/>
            <a:ext cx="1433873" cy="403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9B6F4B34-55D7-C74D-9284-4864B7D41E19}"/>
              </a:ext>
            </a:extLst>
          </p:cNvPr>
          <p:cNvCxnSpPr>
            <a:cxnSpLocks/>
          </p:cNvCxnSpPr>
          <p:nvPr userDrawn="1"/>
        </p:nvCxnSpPr>
        <p:spPr>
          <a:xfrm flipV="1">
            <a:off x="7248128" y="2814084"/>
            <a:ext cx="1433873" cy="403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AE63D778-135F-C648-970C-1353A1F20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47019" y="2308123"/>
            <a:ext cx="1015180" cy="101518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F3CD255A-DF17-C547-BA4E-0712499E6C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791744" y="2308123"/>
            <a:ext cx="1015180" cy="1015180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E6EE610A-AA08-0249-AD1A-E7692CB283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240016" y="2308123"/>
            <a:ext cx="1015180" cy="101518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E777CDB5-17E9-434A-AB2F-96AAB19B01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8688288" y="2308123"/>
            <a:ext cx="1015180" cy="101518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8EB29620-8361-4E45-3C5A-1870DB245647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21494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1EE98A6A-0BA4-C442-9CA8-86BCB6445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307" y="485273"/>
            <a:ext cx="1343527" cy="1343527"/>
          </a:xfrm>
          <a:prstGeom prst="rect">
            <a:avLst/>
          </a:prstGeom>
        </p:spPr>
      </p:pic>
      <p:sp>
        <p:nvSpPr>
          <p:cNvPr id="16" name="Zástupný symbol obrázku 6">
            <a:extLst>
              <a:ext uri="{FF2B5EF4-FFF2-40B4-BE49-F238E27FC236}">
                <a16:creationId xmlns:a16="http://schemas.microsoft.com/office/drawing/2014/main" id="{02DE4E9B-5920-3548-9661-7AE14969E03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61732" y="2325759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 dirty="0"/>
              <a:t>Vložte</a:t>
            </a:r>
            <a:br>
              <a:rPr lang="cs-CZ" sz="1600" dirty="0"/>
            </a:br>
            <a:r>
              <a:rPr lang="cs-CZ" sz="1600" dirty="0"/>
              <a:t>ikonu</a:t>
            </a:r>
            <a:endParaRPr lang="cs-CZ" dirty="0"/>
          </a:p>
        </p:txBody>
      </p:sp>
      <p:sp>
        <p:nvSpPr>
          <p:cNvPr id="17" name="Zástupný symbol obrázku 6">
            <a:extLst>
              <a:ext uri="{FF2B5EF4-FFF2-40B4-BE49-F238E27FC236}">
                <a16:creationId xmlns:a16="http://schemas.microsoft.com/office/drawing/2014/main" id="{47AA8D00-6AF3-B544-8EA3-094219104E9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806758" y="2325759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/>
              <a:t>Vložte</a:t>
            </a:r>
            <a:br>
              <a:rPr lang="cs-CZ" sz="1600"/>
            </a:br>
            <a:r>
              <a:rPr lang="cs-CZ" sz="1600"/>
              <a:t>ikonu</a:t>
            </a:r>
            <a:endParaRPr lang="cs-CZ"/>
          </a:p>
        </p:txBody>
      </p:sp>
      <p:sp>
        <p:nvSpPr>
          <p:cNvPr id="18" name="Zástupný symbol obrázku 6">
            <a:extLst>
              <a:ext uri="{FF2B5EF4-FFF2-40B4-BE49-F238E27FC236}">
                <a16:creationId xmlns:a16="http://schemas.microsoft.com/office/drawing/2014/main" id="{15B76431-C4F0-544C-9360-6CC2C8264C9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51784" y="2325759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/>
              <a:t>Vložte</a:t>
            </a:r>
            <a:br>
              <a:rPr lang="cs-CZ" sz="1600"/>
            </a:br>
            <a:r>
              <a:rPr lang="cs-CZ" sz="1600"/>
              <a:t>ikonu</a:t>
            </a:r>
            <a:endParaRPr lang="cs-CZ"/>
          </a:p>
        </p:txBody>
      </p:sp>
      <p:sp>
        <p:nvSpPr>
          <p:cNvPr id="20" name="Zástupný symbol obrázku 6">
            <a:extLst>
              <a:ext uri="{FF2B5EF4-FFF2-40B4-BE49-F238E27FC236}">
                <a16:creationId xmlns:a16="http://schemas.microsoft.com/office/drawing/2014/main" id="{569353C5-3464-2146-BF4C-446F809ADC0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96810" y="2325759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/>
              <a:t>Vložte</a:t>
            </a:r>
            <a:br>
              <a:rPr lang="cs-CZ" sz="1600"/>
            </a:br>
            <a:r>
              <a:rPr lang="cs-CZ" sz="1600"/>
              <a:t>ikonu</a:t>
            </a:r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711E52A-B3B1-5A44-8D42-E72BC70C7522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6A2BD97-2D0E-38D2-E339-CF0C1181358D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sp>
        <p:nvSpPr>
          <p:cNvPr id="22" name="Zástupný text 2">
            <a:extLst>
              <a:ext uri="{FF2B5EF4-FFF2-40B4-BE49-F238E27FC236}">
                <a16:creationId xmlns:a16="http://schemas.microsoft.com/office/drawing/2014/main" id="{CF9327F5-F0B8-5D94-16C1-61EE133E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23" name="Zástupný text 2">
            <a:extLst>
              <a:ext uri="{FF2B5EF4-FFF2-40B4-BE49-F238E27FC236}">
                <a16:creationId xmlns:a16="http://schemas.microsoft.com/office/drawing/2014/main" id="{590F596F-7862-7057-1FB1-599C42B9DF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61693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24" name="Zástupný text 2">
            <a:extLst>
              <a:ext uri="{FF2B5EF4-FFF2-40B4-BE49-F238E27FC236}">
                <a16:creationId xmlns:a16="http://schemas.microsoft.com/office/drawing/2014/main" id="{87394B51-7791-2443-7C80-C6E8D07799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26" name="Zástupný text 2">
            <a:extLst>
              <a:ext uri="{FF2B5EF4-FFF2-40B4-BE49-F238E27FC236}">
                <a16:creationId xmlns:a16="http://schemas.microsoft.com/office/drawing/2014/main" id="{F499B062-2690-9A3E-A23B-23D2E8752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853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1526E4B0-5736-B2EE-2999-1C2F5CA0C9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17814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7" name="Zástupný text 2">
            <a:extLst>
              <a:ext uri="{FF2B5EF4-FFF2-40B4-BE49-F238E27FC236}">
                <a16:creationId xmlns:a16="http://schemas.microsoft.com/office/drawing/2014/main" id="{1AE3C492-2699-980D-8361-D0A9F4A45E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20811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38" name="Zástupný text 2">
            <a:extLst>
              <a:ext uri="{FF2B5EF4-FFF2-40B4-BE49-F238E27FC236}">
                <a16:creationId xmlns:a16="http://schemas.microsoft.com/office/drawing/2014/main" id="{F7195305-DF76-B174-C754-F94CA2E8B79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20772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9" name="Zástupný text 2">
            <a:extLst>
              <a:ext uri="{FF2B5EF4-FFF2-40B4-BE49-F238E27FC236}">
                <a16:creationId xmlns:a16="http://schemas.microsoft.com/office/drawing/2014/main" id="{406CDE25-AE04-1A4B-F701-ECF082C1D8E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87564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40" name="Zástupný text 2">
            <a:extLst>
              <a:ext uri="{FF2B5EF4-FFF2-40B4-BE49-F238E27FC236}">
                <a16:creationId xmlns:a16="http://schemas.microsoft.com/office/drawing/2014/main" id="{816DA865-D662-A26E-AA4B-0EA97540879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87525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7156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AFC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28" name="Zástupný text 2">
            <a:extLst>
              <a:ext uri="{FF2B5EF4-FFF2-40B4-BE49-F238E27FC236}">
                <a16:creationId xmlns:a16="http://schemas.microsoft.com/office/drawing/2014/main" id="{28202AC3-A276-0E4A-A0C1-5B3F92A976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711E52A-B3B1-5A44-8D42-E72BC70C7522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89C0321-7163-414C-A099-7EF5F2060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349" y="625565"/>
            <a:ext cx="914400" cy="914400"/>
          </a:xfrm>
          <a:prstGeom prst="rect">
            <a:avLst/>
          </a:prstGeom>
        </p:spPr>
      </p:pic>
      <p:sp>
        <p:nvSpPr>
          <p:cNvPr id="24" name="Zástupný text 2">
            <a:extLst>
              <a:ext uri="{FF2B5EF4-FFF2-40B4-BE49-F238E27FC236}">
                <a16:creationId xmlns:a16="http://schemas.microsoft.com/office/drawing/2014/main" id="{696D2285-EF1B-6542-ADC2-C3EF56549D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61732" y="2114551"/>
            <a:ext cx="3161282" cy="34289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Podnadpis</a:t>
            </a:r>
          </a:p>
        </p:txBody>
      </p:sp>
      <p:sp>
        <p:nvSpPr>
          <p:cNvPr id="38" name="Zástupný text 2">
            <a:extLst>
              <a:ext uri="{FF2B5EF4-FFF2-40B4-BE49-F238E27FC236}">
                <a16:creationId xmlns:a16="http://schemas.microsoft.com/office/drawing/2014/main" id="{7D466901-0A44-4840-9584-3A8C7ADB367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3782" y="2114551"/>
            <a:ext cx="3161282" cy="34289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Podnadpis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6049422E-78BC-7142-B329-445A922E75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67892" y="2711307"/>
            <a:ext cx="3761669" cy="32322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46800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cs-CZ" dirty="0"/>
              <a:t>Vložte text nebo obsah</a:t>
            </a:r>
          </a:p>
          <a:p>
            <a:pPr lvl="1"/>
            <a:r>
              <a:rPr lang="cs-CZ" dirty="0"/>
              <a:t>Text nebo obsah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42669655-4E85-754E-8AE5-840F93E09E71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334326" y="2711307"/>
            <a:ext cx="3761669" cy="32322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39406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8E0A2EC-0B97-0F26-F22C-711E89A24DF5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85332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5522F9F-8AAD-0049-9910-F86D6BE3B12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1551" y="570271"/>
            <a:ext cx="11109843" cy="577153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 dirty="0"/>
              <a:t>Vložte text nebo obsah</a:t>
            </a:r>
          </a:p>
          <a:p>
            <a:pPr lvl="1"/>
            <a:r>
              <a:rPr lang="cs-CZ" dirty="0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202022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y">
    <p:bg>
      <p:bgPr>
        <a:solidFill>
          <a:srgbClr val="AFC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Skupina 171">
            <a:extLst>
              <a:ext uri="{FF2B5EF4-FFF2-40B4-BE49-F238E27FC236}">
                <a16:creationId xmlns:a16="http://schemas.microsoft.com/office/drawing/2014/main" id="{BC5BB1E7-6432-FD49-AD62-13A20943D2BD}"/>
              </a:ext>
            </a:extLst>
          </p:cNvPr>
          <p:cNvGrpSpPr/>
          <p:nvPr userDrawn="1"/>
        </p:nvGrpSpPr>
        <p:grpSpPr>
          <a:xfrm>
            <a:off x="915927" y="4075528"/>
            <a:ext cx="4289966" cy="1848452"/>
            <a:chOff x="743094" y="3826016"/>
            <a:chExt cx="3062426" cy="1220544"/>
          </a:xfrm>
        </p:grpSpPr>
        <p:sp>
          <p:nvSpPr>
            <p:cNvPr id="173" name="Obdélník 172">
              <a:extLst>
                <a:ext uri="{FF2B5EF4-FFF2-40B4-BE49-F238E27FC236}">
                  <a16:creationId xmlns:a16="http://schemas.microsoft.com/office/drawing/2014/main" id="{4928F314-8C7A-9046-8FEF-E7CA4B300FA2}"/>
                </a:ext>
              </a:extLst>
            </p:cNvPr>
            <p:cNvSpPr/>
            <p:nvPr/>
          </p:nvSpPr>
          <p:spPr>
            <a:xfrm>
              <a:off x="754471" y="3826016"/>
              <a:ext cx="3051049" cy="1220544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ct val="100000"/>
                </a:lnSpc>
                <a:spcBef>
                  <a:spcPts val="100"/>
                </a:spcBef>
                <a:spcAft>
                  <a:spcPts val="600"/>
                </a:spcAft>
              </a:pPr>
              <a:r>
                <a:rPr lang="cs-CZ" sz="1800" b="1" i="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Dům zahraniční </a:t>
              </a:r>
              <a:r>
                <a:rPr lang="cs-CZ" sz="1800" b="1" i="0" dirty="0">
                  <a:solidFill>
                    <a:schemeClr val="tx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spolupráce</a:t>
              </a:r>
              <a:r>
                <a:rPr lang="cs-CZ" sz="1800" b="1" i="0" spc="-5" dirty="0">
                  <a:solidFill>
                    <a:schemeClr val="tx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</a:t>
              </a:r>
              <a:r>
                <a:rPr lang="cs-CZ" sz="1800" b="1" i="0" dirty="0">
                  <a:solidFill>
                    <a:schemeClr val="tx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(DZS)</a:t>
              </a:r>
            </a:p>
            <a:p>
              <a:pPr marR="5826614" algn="l">
                <a:lnSpc>
                  <a:spcPct val="100000"/>
                </a:lnSpc>
              </a:pP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Na </a:t>
              </a:r>
              <a:r>
                <a:rPr lang="cs-CZ" sz="1800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Poříčí</a:t>
              </a:r>
              <a:r>
                <a:rPr lang="cs-CZ" sz="1800" spc="-1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</a:t>
              </a: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1035/4, 110 00 Praha</a:t>
              </a:r>
              <a:r>
                <a:rPr lang="cs-CZ" sz="1800" spc="-51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</a:t>
              </a: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1</a:t>
              </a:r>
            </a:p>
            <a:p>
              <a:pPr marL="287993" algn="l">
                <a:lnSpc>
                  <a:spcPct val="100000"/>
                </a:lnSpc>
                <a:spcBef>
                  <a:spcPts val="100"/>
                </a:spcBef>
              </a:pP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+420 221 850</a:t>
              </a:r>
              <a:r>
                <a:rPr lang="cs-CZ" sz="1800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</a:t>
              </a: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100</a:t>
              </a:r>
            </a:p>
            <a:p>
              <a:pPr marL="287993" algn="l">
                <a:lnSpc>
                  <a:spcPct val="100000"/>
                </a:lnSpc>
              </a:pPr>
              <a:r>
                <a:rPr lang="cs-CZ" sz="1800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info@dzs.cz</a:t>
              </a:r>
            </a:p>
            <a:p>
              <a:pPr marL="0" algn="l">
                <a:lnSpc>
                  <a:spcPct val="100000"/>
                </a:lnSpc>
              </a:pPr>
              <a:endParaRPr lang="cs-CZ" sz="1800" b="0" i="0" spc="-5" dirty="0">
                <a:solidFill>
                  <a:srgbClr val="000000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  <a:p>
              <a:pPr marL="0" algn="l">
                <a:lnSpc>
                  <a:spcPct val="100000"/>
                </a:lnSpc>
              </a:pPr>
              <a:r>
                <a:rPr lang="cs-CZ" sz="1800" b="1" i="0" spc="-5" dirty="0">
                  <a:solidFill>
                    <a:schemeClr val="bg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dzs.cz</a:t>
              </a:r>
            </a:p>
            <a:p>
              <a:pPr marL="287993" algn="l">
                <a:lnSpc>
                  <a:spcPct val="100000"/>
                </a:lnSpc>
              </a:pPr>
              <a:endParaRPr lang="cs-CZ" sz="1800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</p:txBody>
        </p:sp>
        <p:grpSp>
          <p:nvGrpSpPr>
            <p:cNvPr id="174" name="Skupina 173">
              <a:extLst>
                <a:ext uri="{FF2B5EF4-FFF2-40B4-BE49-F238E27FC236}">
                  <a16:creationId xmlns:a16="http://schemas.microsoft.com/office/drawing/2014/main" id="{5D846C80-61D6-4641-93EC-FC01C42E1696}"/>
                </a:ext>
              </a:extLst>
            </p:cNvPr>
            <p:cNvGrpSpPr/>
            <p:nvPr/>
          </p:nvGrpSpPr>
          <p:grpSpPr>
            <a:xfrm>
              <a:off x="743094" y="4282165"/>
              <a:ext cx="155403" cy="370422"/>
              <a:chOff x="480702" y="4318990"/>
              <a:chExt cx="102349" cy="243962"/>
            </a:xfrm>
          </p:grpSpPr>
          <p:sp>
            <p:nvSpPr>
              <p:cNvPr id="175" name="object 3">
                <a:extLst>
                  <a:ext uri="{FF2B5EF4-FFF2-40B4-BE49-F238E27FC236}">
                    <a16:creationId xmlns:a16="http://schemas.microsoft.com/office/drawing/2014/main" id="{EE339B78-DE4C-CE4B-B589-DF491579E13D}"/>
                  </a:ext>
                </a:extLst>
              </p:cNvPr>
              <p:cNvSpPr/>
              <p:nvPr/>
            </p:nvSpPr>
            <p:spPr>
              <a:xfrm>
                <a:off x="480702" y="4318990"/>
                <a:ext cx="102349" cy="10234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algn="l"/>
                <a:endParaRPr sz="140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endParaRPr>
              </a:p>
            </p:txBody>
          </p:sp>
          <p:sp>
            <p:nvSpPr>
              <p:cNvPr id="176" name="object 4">
                <a:extLst>
                  <a:ext uri="{FF2B5EF4-FFF2-40B4-BE49-F238E27FC236}">
                    <a16:creationId xmlns:a16="http://schemas.microsoft.com/office/drawing/2014/main" id="{4313E9D2-AF71-E249-9276-5CC49D769BBE}"/>
                  </a:ext>
                </a:extLst>
              </p:cNvPr>
              <p:cNvSpPr/>
              <p:nvPr/>
            </p:nvSpPr>
            <p:spPr>
              <a:xfrm>
                <a:off x="484954" y="4468953"/>
                <a:ext cx="94062" cy="939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algn="l"/>
                <a:endParaRPr sz="140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endParaRPr>
              </a:p>
            </p:txBody>
          </p:sp>
        </p:grpSp>
      </p:grpSp>
      <p:sp>
        <p:nvSpPr>
          <p:cNvPr id="188" name="Obdélník 187">
            <a:extLst>
              <a:ext uri="{FF2B5EF4-FFF2-40B4-BE49-F238E27FC236}">
                <a16:creationId xmlns:a16="http://schemas.microsoft.com/office/drawing/2014/main" id="{CDA59468-9915-9447-B9E3-63422C142AB4}"/>
              </a:ext>
            </a:extLst>
          </p:cNvPr>
          <p:cNvSpPr/>
          <p:nvPr/>
        </p:nvSpPr>
        <p:spPr>
          <a:xfrm>
            <a:off x="8511990" y="2509978"/>
            <a:ext cx="3643415" cy="341400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R="3875943">
              <a:lnSpc>
                <a:spcPct val="100000"/>
              </a:lnSpc>
            </a:pPr>
            <a:r>
              <a:rPr lang="en" sz="1400" b="1" i="1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Facebook</a:t>
            </a:r>
            <a:r>
              <a:rPr lang="en" sz="1400" b="1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  </a:t>
            </a:r>
            <a:br>
              <a:rPr lang="en" sz="1400" b="1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4"/>
              </a:rPr>
              <a:t>Dům zahraniční spolupráce – DZS</a:t>
            </a:r>
            <a:br>
              <a:rPr lang="en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5"/>
              </a:rPr>
              <a:t>Erasmus+ Česká republika</a:t>
            </a:r>
            <a:br>
              <a:rPr lang="en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6"/>
              </a:rPr>
              <a:t>Evropské příležitosti pro mladé</a:t>
            </a:r>
            <a:br>
              <a:rPr lang="en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b="0" i="0" u="none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7"/>
              </a:rPr>
              <a:t>Study in the Czech Republic</a:t>
            </a:r>
            <a:endParaRPr lang="en" sz="1400" b="0" i="0" u="none" dirty="0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sp>
        <p:nvSpPr>
          <p:cNvPr id="178" name="Obdélník 177">
            <a:extLst>
              <a:ext uri="{FF2B5EF4-FFF2-40B4-BE49-F238E27FC236}">
                <a16:creationId xmlns:a16="http://schemas.microsoft.com/office/drawing/2014/main" id="{BD8076D5-A770-714F-8CEE-2B22E54C9583}"/>
              </a:ext>
            </a:extLst>
          </p:cNvPr>
          <p:cNvSpPr/>
          <p:nvPr/>
        </p:nvSpPr>
        <p:spPr>
          <a:xfrm>
            <a:off x="8514697" y="3709426"/>
            <a:ext cx="3047776" cy="237249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ct val="95000"/>
              </a:lnSpc>
              <a:spcBef>
                <a:spcPts val="720"/>
              </a:spcBef>
              <a:spcAft>
                <a:spcPts val="500"/>
              </a:spcAft>
            </a:pPr>
            <a:r>
              <a:rPr lang="en" sz="1400" b="1" i="1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Instagram</a:t>
            </a:r>
            <a:br>
              <a:rPr lang="en" sz="1400" b="1" i="1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8"/>
              </a:rPr>
              <a:t>@dzs_cz</a:t>
            </a:r>
            <a:endParaRPr lang="en" sz="1400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  <a:p>
            <a:pPr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</a:pPr>
            <a:r>
              <a:rPr lang="en" sz="1400" b="1" i="1" spc="-2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Twitter</a:t>
            </a:r>
            <a:br>
              <a:rPr lang="en" sz="1400" b="1" i="1" spc="-2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spc="-11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9"/>
              </a:rPr>
              <a:t>@dzs_cz</a:t>
            </a:r>
            <a:endParaRPr lang="en" sz="1400" spc="-11" dirty="0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  <a:p>
            <a:pPr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</a:pPr>
            <a:r>
              <a:rPr lang="en" sz="1400" b="1" i="1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LinkedIn</a:t>
            </a:r>
            <a:br>
              <a:rPr lang="en" sz="1400" b="1" i="1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1400" spc="-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10"/>
              </a:rPr>
              <a:t>Dům zahraniční spolupráce</a:t>
            </a:r>
            <a:endParaRPr lang="en" sz="1400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  <a:p>
            <a:pPr>
              <a:lnSpc>
                <a:spcPct val="95000"/>
              </a:lnSpc>
              <a:spcBef>
                <a:spcPts val="500"/>
              </a:spcBef>
            </a:pPr>
            <a:r>
              <a:rPr lang="en" sz="1400" b="1" i="1" spc="-25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YouTube</a:t>
            </a:r>
            <a:endParaRPr lang="en" sz="1400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  <a:p>
            <a:pPr>
              <a:lnSpc>
                <a:spcPct val="95000"/>
              </a:lnSpc>
            </a:pPr>
            <a:r>
              <a:rPr lang="cs-CZ" sz="1400" spc="-11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hlinkClick r:id="rId11"/>
              </a:rPr>
              <a:t>Dům zahraniční spolupráce DZS</a:t>
            </a:r>
            <a:endParaRPr lang="cs-CZ" sz="1400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F395961-4586-C941-8E11-1496539E0525}"/>
              </a:ext>
            </a:extLst>
          </p:cNvPr>
          <p:cNvSpPr/>
          <p:nvPr userDrawn="1"/>
        </p:nvSpPr>
        <p:spPr>
          <a:xfrm>
            <a:off x="915927" y="1699793"/>
            <a:ext cx="6096000" cy="77559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800" b="1" i="0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Děkujeme </a:t>
            </a:r>
            <a:br>
              <a:rPr lang="cs-CZ" sz="2800" b="1" i="0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2800" b="1" i="0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za pozornost.</a:t>
            </a:r>
          </a:p>
        </p:txBody>
      </p:sp>
      <p:pic>
        <p:nvPicPr>
          <p:cNvPr id="35" name="Grafický objekt 34">
            <a:extLst>
              <a:ext uri="{FF2B5EF4-FFF2-40B4-BE49-F238E27FC236}">
                <a16:creationId xmlns:a16="http://schemas.microsoft.com/office/drawing/2014/main" id="{2A3B4FD3-512C-6543-9A84-F42DD75BA68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07520" y="2433432"/>
            <a:ext cx="703444" cy="703444"/>
          </a:xfrm>
          <a:prstGeom prst="rect">
            <a:avLst/>
          </a:prstGeom>
        </p:spPr>
      </p:pic>
      <p:pic>
        <p:nvPicPr>
          <p:cNvPr id="36" name="Grafický objekt 35">
            <a:extLst>
              <a:ext uri="{FF2B5EF4-FFF2-40B4-BE49-F238E27FC236}">
                <a16:creationId xmlns:a16="http://schemas.microsoft.com/office/drawing/2014/main" id="{18FDBD1F-CF97-AC41-8165-692168DD886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07520" y="3595304"/>
            <a:ext cx="703444" cy="223823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A7D2965-77BA-06D0-53FB-6CE1516D6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85498"/>
          <a:stretch/>
        </p:blipFill>
        <p:spPr>
          <a:xfrm>
            <a:off x="916134" y="896867"/>
            <a:ext cx="622380" cy="58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7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34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65" r:id="rId2"/>
    <p:sldLayoutId id="2147483726" r:id="rId3"/>
    <p:sldLayoutId id="2147483766" r:id="rId4"/>
    <p:sldLayoutId id="2147483758" r:id="rId5"/>
    <p:sldLayoutId id="2147483767" r:id="rId6"/>
    <p:sldLayoutId id="2147483760" r:id="rId7"/>
    <p:sldLayoutId id="2147483768" r:id="rId8"/>
    <p:sldLayoutId id="2147483677" r:id="rId9"/>
    <p:sldLayoutId id="2147483769" r:id="rId10"/>
    <p:sldLayoutId id="2147483729" r:id="rId11"/>
    <p:sldLayoutId id="2147483770" r:id="rId12"/>
    <p:sldLayoutId id="2147483701" r:id="rId13"/>
    <p:sldLayoutId id="2147483749" r:id="rId14"/>
    <p:sldLayoutId id="2147483764" r:id="rId15"/>
    <p:sldLayoutId id="2147483730" r:id="rId16"/>
    <p:sldLayoutId id="2147483750" r:id="rId17"/>
    <p:sldLayoutId id="2147483732" r:id="rId18"/>
    <p:sldLayoutId id="2147483752" r:id="rId19"/>
    <p:sldLayoutId id="2147483753" r:id="rId20"/>
    <p:sldLayoutId id="2147483737" r:id="rId21"/>
    <p:sldLayoutId id="2147483720" r:id="rId22"/>
    <p:sldLayoutId id="2147483762" r:id="rId23"/>
    <p:sldLayoutId id="2147483711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5" r:id="rId30"/>
    <p:sldLayoutId id="2147483746" r:id="rId31"/>
    <p:sldLayoutId id="2147483771" r:id="rId32"/>
    <p:sldLayoutId id="2147483747" r:id="rId33"/>
    <p:sldLayoutId id="2147483748" r:id="rId34"/>
    <p:sldLayoutId id="2147483755" r:id="rId35"/>
    <p:sldLayoutId id="2147483763" r:id="rId36"/>
    <p:sldLayoutId id="2147483756" r:id="rId37"/>
    <p:sldLayoutId id="2147483722" r:id="rId38"/>
    <p:sldLayoutId id="2147483690" r:id="rId3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45&amp;v=I4Asl05hupU&amp;embeds_euri=https%3A%2F%2Fwww.etwinning.cz%2F&amp;feature=emb_logo" TargetMode="External"/><Relationship Id="rId2" Type="http://schemas.openxmlformats.org/officeDocument/2006/relationships/slideLayout" Target="../slideLayouts/slideLayout40.xml"/><Relationship Id="rId1" Type="http://schemas.openxmlformats.org/officeDocument/2006/relationships/video" Target="https://www.youtube.com/embed/I4Asl05hupU?start=45&amp;feature=oembed" TargetMode="Externa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zs.cz/udalosti" TargetMode="External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erasmus-plus.ec.europa.eu/cs/programme-guide/erasmus-programme-guide/introduction" TargetMode="External"/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to-youth.net/tools/otlas-partner-finding/" TargetMode="External"/><Relationship Id="rId2" Type="http://schemas.openxmlformats.org/officeDocument/2006/relationships/hyperlink" Target="https://ec.europa.eu/info/funding-tenders/opportunities/portal/screen/how-to-participate/partner-search;searchKeyword=;searchTopic=;searchTopicName=sport;call=;searchProgramme=31059093;searchProgrammeName=EPLUS;legalName=;organisationType=;country=20000872;city=;pic=;countryAbbreviation=CZ" TargetMode="Externa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zs.cz/kontakt/sekce-skolniho-odborneho-vzdelavani#oddeleni-mobilit-projektu-ve-skolnim-vzdelavani" TargetMode="External"/><Relationship Id="rId2" Type="http://schemas.openxmlformats.org/officeDocument/2006/relationships/hyperlink" Target="https://www.dzs.cz/dzs-v-regionech" TargetMode="Externa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EECE217-2357-7B4F-D415-BAE655F84D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cs-CZ">
                <a:latin typeface="Tabac Sans"/>
              </a:rPr>
              <a:t>Michaela Kosíková, Jirkov 21.4.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BC74E8-B0EE-79CD-09F9-A3AB2A2C14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Možnosti E+ školní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111580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BC2CB78-DB5E-7E7E-1B5E-0AA96418D0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334550-753B-0664-7300-5FB1FBDFF7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69509B-B2C3-87B3-674F-11DB6BF05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B2C0B67F-6F72-B754-B41D-0AE45D49B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3732"/>
            <a:ext cx="7346950" cy="7317902"/>
          </a:xfrm>
          <a:prstGeom prst="rect">
            <a:avLst/>
          </a:prstGeom>
        </p:spPr>
      </p:pic>
      <p:pic>
        <p:nvPicPr>
          <p:cNvPr id="6" name="Obrázek 6" descr="Obsah obrázku osoba, interiér, skupina&#10;&#10;Popis se vygeneroval automaticky.">
            <a:extLst>
              <a:ext uri="{FF2B5EF4-FFF2-40B4-BE49-F238E27FC236}">
                <a16:creationId xmlns:a16="http://schemas.microsoft.com/office/drawing/2014/main" id="{0F5CE17E-EBBD-E2A5-DFD5-718756186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25" y="323293"/>
            <a:ext cx="8553450" cy="638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61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E0EE789-0FBE-8953-7994-87831EB9EC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Dotazy?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3D5525-2262-C63B-9E61-200DF3C460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Projedeme si technické otázky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94D0A7-79D9-3E10-BAD0-C2CF315CED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cs-CZ">
                <a:latin typeface="Tabac Sans"/>
              </a:rPr>
              <a:t>Existuje ještě mnoho dalších "projektů/nástrojů" kde využít evropské finance ve prospěch vaší školy. Zmíníme později.</a:t>
            </a: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657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951BC01-10DD-B81E-3292-4C1609B544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Erasmus+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FFCB36-9474-1F4F-58EA-75AA5576E62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61693" y="3909705"/>
            <a:ext cx="1887513" cy="2249460"/>
          </a:xfrm>
        </p:spPr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Grantový program pro cesty ze a do zahraničí, mezinárodní spolupráce nejen škol.</a:t>
            </a:r>
            <a:endParaRPr lang="cs-CZ" dirty="0"/>
          </a:p>
          <a:p>
            <a:r>
              <a:rPr lang="cs-CZ" dirty="0">
                <a:latin typeface="Tabac Sans"/>
              </a:rPr>
              <a:t>Mobility (studenti, učitelé, pracovníci)</a:t>
            </a:r>
            <a:endParaRPr lang="cs-CZ" dirty="0"/>
          </a:p>
          <a:p>
            <a:r>
              <a:rPr lang="cs-CZ" dirty="0">
                <a:latin typeface="Tabac Sans"/>
              </a:rPr>
              <a:t>Projekty spolupráce (malé i velkolepé projekty na podporu kapacit škol)</a:t>
            </a:r>
          </a:p>
          <a:p>
            <a:r>
              <a:rPr lang="cs-CZ" dirty="0">
                <a:latin typeface="Tabac Sans"/>
              </a:rPr>
              <a:t>Mládežnická participace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89FFE3C-166E-80A4-829F-9BE987DB5D4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61732" y="914401"/>
            <a:ext cx="5510782" cy="1074820"/>
          </a:xfrm>
        </p:spPr>
        <p:txBody>
          <a:bodyPr/>
          <a:lstStyle/>
          <a:p>
            <a:r>
              <a:rPr lang="cs-CZ" dirty="0">
                <a:latin typeface="Tabac Sans"/>
              </a:rPr>
              <a:t>Jak se orientovat?</a:t>
            </a:r>
          </a:p>
          <a:p>
            <a:r>
              <a:rPr lang="cs-CZ" dirty="0">
                <a:latin typeface="Tabac Sans"/>
              </a:rPr>
              <a:t>O čem dnes mluvíme: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DD354BC-D007-2FCB-EA1A-F43289079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Evropský sbor solidarity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14B4236-A9D1-E3F2-23BB-7A0E3FD792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17814" y="4179580"/>
            <a:ext cx="2093888" cy="2249460"/>
          </a:xfrm>
        </p:spPr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Nový program, který podporuje dlouhodobé dobrovolnické praxe</a:t>
            </a:r>
          </a:p>
          <a:p>
            <a:r>
              <a:rPr lang="cs-CZ" dirty="0">
                <a:latin typeface="Tabac Sans"/>
              </a:rPr>
              <a:t>A také </a:t>
            </a:r>
          </a:p>
          <a:p>
            <a:r>
              <a:rPr lang="cs-CZ" dirty="0">
                <a:latin typeface="Tabac Sans"/>
              </a:rPr>
              <a:t>Lokální komunitní projekty malých rozměrů s malou agendou pro mladé</a:t>
            </a:r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0F74678-B81F-9E02-FEB1-DB92DC90203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cs-CZ" dirty="0" err="1">
                <a:latin typeface="Tabac Sans"/>
              </a:rPr>
              <a:t>eTwinning</a:t>
            </a:r>
            <a:endParaRPr lang="cs-CZ" dirty="0" err="1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11BC2DA-2388-D2C8-D011-607C5F7FE0E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Fungující komunita aktivních učitelů zasazená do praktického portálu s podklady pro výuku, networkingem a podpůrnými semináři školám/učitelům jak ji využít.</a:t>
            </a:r>
            <a:endParaRPr 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E14D3738-8C83-CE59-2349-34F9CC391B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Místní akce, školení, "služby DZS"</a:t>
            </a:r>
            <a:endParaRPr lang="cs-CZ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BCE24EB6-82B4-CCF4-E33D-4475F4E6E3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87525" y="4455561"/>
            <a:ext cx="2093888" cy="2249460"/>
          </a:xfrm>
        </p:spPr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DZS realizuje velké množství seminářů technických o podívání projektů, seznamovacích českým i mezinárodních akcí pro žadatele, školení pro aktivní jednotlivce, odborné konference a také spravuje síť místních poradců a partnerů.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966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09BD960-4EC2-D840-42AF-79468DA44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KA1 Mobilita jednotlivců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DD32A1-9EF0-5478-4BD9-45DEC1F14C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61693" y="4302369"/>
            <a:ext cx="2093888" cy="1856796"/>
          </a:xfrm>
        </p:spPr>
        <p:txBody>
          <a:bodyPr/>
          <a:lstStyle/>
          <a:p>
            <a:r>
              <a:rPr lang="cs-CZ" dirty="0"/>
              <a:t>Krátkodobé projekty mobility žáků a pracovníků v oblasti školního vzdělávání (MŠ, ZŠ a gymnázia)</a:t>
            </a:r>
          </a:p>
          <a:p>
            <a:r>
              <a:rPr lang="cs-CZ" dirty="0"/>
              <a:t>Žádá škola zapsaná v rejstříku škol a/nebo zřizovatel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A6243A2-92D1-B6B8-A8FC-FAAB3A890B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61732" y="914401"/>
            <a:ext cx="8978022" cy="1074820"/>
          </a:xfrm>
        </p:spPr>
        <p:txBody>
          <a:bodyPr/>
          <a:lstStyle/>
          <a:p>
            <a:r>
              <a:rPr lang="cs-CZ" dirty="0"/>
              <a:t>Možnosti zapojení do programu Erasmus +</a:t>
            </a:r>
          </a:p>
          <a:p>
            <a:r>
              <a:rPr lang="cs-CZ" dirty="0"/>
              <a:t>ve školním vzdělávání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DF6247-C783-19E6-81BE-CE7A3DD859C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cs-CZ" dirty="0"/>
              <a:t>KA1 Akreditace Erasmus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A9E6A6E-783A-4A70-2C26-0D7CD3BC441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17814" y="4302367"/>
            <a:ext cx="2093888" cy="1856797"/>
          </a:xfrm>
        </p:spPr>
        <p:txBody>
          <a:bodyPr/>
          <a:lstStyle/>
          <a:p>
            <a:r>
              <a:rPr lang="cs-CZ" dirty="0"/>
              <a:t>Akreditace umožňuje získat pravidelné a víceleté financování projektových aktivit zjednodušeným způsobem. Žádost o akreditace je plán aktivit se stanoveným cílem v konkrétním sektoru (př. školní vzdělávání) na období minimálně 2 let. 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5801C526-B46C-0DF9-01F5-3153654A5FE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cs-CZ" dirty="0"/>
              <a:t>KA 2 Kooperativní partnerství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4F3007B-9B19-98E3-C438-848DBC00B64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20772" y="4302367"/>
            <a:ext cx="2093888" cy="1856798"/>
          </a:xfrm>
        </p:spPr>
        <p:txBody>
          <a:bodyPr/>
          <a:lstStyle/>
          <a:p>
            <a:r>
              <a:rPr lang="cs-CZ" dirty="0"/>
              <a:t>Projekty zaměřené na spolupráci mezinárodních institucí s dopadem na školní vzdělávání, které předpokládají inovativní výstupy; podmínkou je inovativní přístup 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8AE69555-FB94-F363-7788-D5A07FD4F04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87564" y="3531523"/>
            <a:ext cx="2093863" cy="618445"/>
          </a:xfrm>
        </p:spPr>
        <p:txBody>
          <a:bodyPr/>
          <a:lstStyle/>
          <a:p>
            <a:r>
              <a:rPr lang="cs-CZ" dirty="0"/>
              <a:t>KA2 Partnerství malého rozsahu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51FC4AB6-515A-8277-B6A2-99A8FD0C515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87525" y="4302365"/>
            <a:ext cx="2093888" cy="1856799"/>
          </a:xfrm>
        </p:spPr>
        <p:txBody>
          <a:bodyPr/>
          <a:lstStyle/>
          <a:p>
            <a:r>
              <a:rPr lang="cs-CZ" dirty="0"/>
              <a:t>Nový typ s paušálním grantem, podporující sdílení zkušeností metod a postupů ve spolupráci mezinárodních organizací</a:t>
            </a:r>
          </a:p>
        </p:txBody>
      </p:sp>
    </p:spTree>
    <p:extLst>
      <p:ext uri="{BB962C8B-B14F-4D97-AF65-F5344CB8AC3E}">
        <p14:creationId xmlns:p14="http://schemas.microsoft.com/office/powerpoint/2010/main" val="349298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 descr="Obsah obrázku mapa&#10;&#10;Popis se vygeneroval automaticky.">
            <a:extLst>
              <a:ext uri="{FF2B5EF4-FFF2-40B4-BE49-F238E27FC236}">
                <a16:creationId xmlns:a16="http://schemas.microsoft.com/office/drawing/2014/main" id="{6B4FF920-776E-4D52-538A-98F96861B403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2"/>
          <a:stretch/>
        </p:blipFill>
        <p:spPr>
          <a:xfrm>
            <a:off x="5345847" y="955708"/>
            <a:ext cx="6555422" cy="4982120"/>
          </a:xfrm>
          <a:prstGeom prst="rect">
            <a:avLst/>
          </a:prstGeom>
          <a:noFill/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DAF9FC-5585-E315-1902-99BA42E7F1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1732" y="914401"/>
            <a:ext cx="3161282" cy="1074820"/>
          </a:xfrm>
        </p:spPr>
        <p:txBody>
          <a:bodyPr anchor="t">
            <a:normAutofit/>
          </a:bodyPr>
          <a:lstStyle/>
          <a:p>
            <a:r>
              <a:rPr lang="cs-CZ"/>
              <a:t>ZPŮSOBILÉ</a:t>
            </a:r>
            <a:br>
              <a:rPr lang="cs-CZ"/>
            </a:br>
            <a:r>
              <a:rPr lang="cs-CZ"/>
              <a:t>ZEMĚ</a:t>
            </a:r>
          </a:p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061B56-28DE-6BE2-D9A5-E74E012438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12770" y="2819400"/>
            <a:ext cx="3010243" cy="311842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</a:pPr>
            <a:r>
              <a:rPr lang="cs-CZ" sz="1700" b="1"/>
              <a:t>ČLENSKÉ STÁTY A TŘETÍ ZEMĚ PŘIDRUŽENÉ K PROGRAMU:</a:t>
            </a:r>
          </a:p>
          <a:p>
            <a:pPr>
              <a:lnSpc>
                <a:spcPct val="130000"/>
              </a:lnSpc>
              <a:defRPr/>
            </a:pPr>
            <a:r>
              <a:rPr lang="cs-CZ" sz="1700"/>
              <a:t>27 členských </a:t>
            </a:r>
            <a:br>
              <a:rPr lang="cs-CZ" sz="1700"/>
            </a:br>
            <a:r>
              <a:rPr lang="cs-CZ" sz="1700"/>
              <a:t>zemí EU</a:t>
            </a:r>
          </a:p>
          <a:p>
            <a:pPr>
              <a:lnSpc>
                <a:spcPct val="130000"/>
              </a:lnSpc>
              <a:spcBef>
                <a:spcPts val="600"/>
              </a:spcBef>
              <a:defRPr/>
            </a:pPr>
            <a:r>
              <a:rPr lang="cs-CZ" sz="1700"/>
              <a:t>+</a:t>
            </a:r>
          </a:p>
          <a:p>
            <a:pPr>
              <a:lnSpc>
                <a:spcPct val="130000"/>
              </a:lnSpc>
              <a:spcBef>
                <a:spcPts val="600"/>
              </a:spcBef>
              <a:defRPr/>
            </a:pPr>
            <a:r>
              <a:rPr lang="cs-CZ" sz="1700"/>
              <a:t>Island</a:t>
            </a:r>
            <a:br>
              <a:rPr lang="cs-CZ" sz="1700"/>
            </a:br>
            <a:r>
              <a:rPr lang="cs-CZ" sz="1700"/>
              <a:t>Norsko</a:t>
            </a:r>
            <a:br>
              <a:rPr lang="cs-CZ" sz="1700"/>
            </a:br>
            <a:r>
              <a:rPr lang="cs-CZ" sz="1700"/>
              <a:t>Lichtenštejnsko </a:t>
            </a:r>
            <a:br>
              <a:rPr lang="cs-CZ" sz="1700"/>
            </a:br>
            <a:r>
              <a:rPr lang="cs-CZ" sz="1700"/>
              <a:t>Severní Makedonie</a:t>
            </a:r>
            <a:br>
              <a:rPr lang="cs-CZ" sz="1700"/>
            </a:br>
            <a:r>
              <a:rPr lang="cs-CZ" sz="1700"/>
              <a:t>Turecko</a:t>
            </a:r>
            <a:br>
              <a:rPr lang="cs-CZ" sz="1700"/>
            </a:br>
            <a:r>
              <a:rPr lang="cs-CZ" sz="1700"/>
              <a:t>Srbsko</a:t>
            </a:r>
          </a:p>
          <a:p>
            <a:pPr>
              <a:lnSpc>
                <a:spcPct val="130000"/>
              </a:lnSpc>
            </a:pPr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2371774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89AD46-766C-D694-586F-5C5E475B00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4" y="2641193"/>
            <a:ext cx="9291052" cy="3062917"/>
          </a:xfrm>
        </p:spPr>
        <p:txBody>
          <a:bodyPr/>
          <a:lstStyle/>
          <a:p>
            <a:r>
              <a:rPr lang="cs-CZ" dirty="0"/>
              <a:t>KA1 Krátkodobé projekty mobility žáků a pracovníků v oblasti školního vzdělávání</a:t>
            </a:r>
          </a:p>
          <a:p>
            <a:endParaRPr lang="cs-CZ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55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25B9A1-16CD-4399-6AB1-0CC5EB7D2B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3" y="1359877"/>
            <a:ext cx="6708795" cy="768172"/>
          </a:xfrm>
        </p:spPr>
        <p:txBody>
          <a:bodyPr/>
          <a:lstStyle/>
          <a:p>
            <a:r>
              <a:rPr lang="cs-CZ" dirty="0"/>
              <a:t>Základní informace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6E9EE63-DF48-2B85-3C24-F2507D454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8401" y="2274274"/>
            <a:ext cx="10378182" cy="4367240"/>
          </a:xfrm>
        </p:spPr>
        <p:txBody>
          <a:bodyPr lIns="0" tIns="0" rIns="0" bIns="0" anchor="t"/>
          <a:lstStyle/>
          <a:p>
            <a:r>
              <a:rPr lang="cs-CZ" sz="2000" dirty="0">
                <a:solidFill>
                  <a:schemeClr val="bg1"/>
                </a:solidFill>
              </a:rPr>
              <a:t>Účastníci mobility </a:t>
            </a:r>
            <a:r>
              <a:rPr lang="cs-CZ" sz="2000" dirty="0"/>
              <a:t>- zaměstnanci školy/organizace, žáci školy, maximálně 30 mobilit v projektu (počet mobilit je posuzován dle cílů projektu, dopadu a přínosu pro každou individuální školu; nepočítají se přípravné návštěvy a doprovodné osoby)</a:t>
            </a:r>
          </a:p>
          <a:p>
            <a:r>
              <a:rPr lang="cs-CZ" sz="2000" dirty="0">
                <a:latin typeface="Tabac Sans"/>
              </a:rPr>
              <a:t>Délka trvání projektu: </a:t>
            </a:r>
            <a:r>
              <a:rPr lang="cs-CZ" sz="2000" dirty="0">
                <a:solidFill>
                  <a:schemeClr val="bg1"/>
                </a:solidFill>
                <a:latin typeface="Tabac Sans"/>
              </a:rPr>
              <a:t>6 až 18 měsíců.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Místo konání </a:t>
            </a:r>
            <a:r>
              <a:rPr lang="cs-CZ" sz="2000" dirty="0"/>
              <a:t>- zahraničí, programové země Erasmus+ </a:t>
            </a:r>
          </a:p>
          <a:p>
            <a:r>
              <a:rPr lang="cs-CZ" sz="2000" dirty="0"/>
              <a:t>Během pěti následujících let může škola získat grant v krátkodobých projektech maximálně třikrát</a:t>
            </a:r>
          </a:p>
        </p:txBody>
      </p:sp>
    </p:spTree>
    <p:extLst>
      <p:ext uri="{BB962C8B-B14F-4D97-AF65-F5344CB8AC3E}">
        <p14:creationId xmlns:p14="http://schemas.microsoft.com/office/powerpoint/2010/main" val="1480171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25B9A1-16CD-4399-6AB1-0CC5EB7D2B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3" y="1395045"/>
            <a:ext cx="9748252" cy="996461"/>
          </a:xfrm>
        </p:spPr>
        <p:txBody>
          <a:bodyPr/>
          <a:lstStyle/>
          <a:p>
            <a:r>
              <a:rPr lang="cs-CZ" dirty="0"/>
              <a:t>Žáci – na jaké aktivity mohou vycestovat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6E9EE63-DF48-2B85-3C24-F2507D454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8401" y="2274274"/>
            <a:ext cx="10378182" cy="436724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cs-CZ" sz="2800" b="1" dirty="0">
                <a:sym typeface="Wingdings" panose="05000000000000000000" pitchFamily="2" charset="2"/>
              </a:rPr>
              <a:t>Skupinová mobilita žáků </a:t>
            </a:r>
            <a:r>
              <a:rPr lang="cs-CZ" sz="2800" dirty="0">
                <a:sym typeface="Wingdings" panose="05000000000000000000" pitchFamily="2" charset="2"/>
              </a:rPr>
              <a:t>– návštěvy partnerských škol spolu s učiteli </a:t>
            </a:r>
            <a:r>
              <a:rPr lang="cs-CZ" sz="2800" dirty="0"/>
              <a:t>→ 2–30 dní </a:t>
            </a:r>
            <a:endParaRPr lang="cs-CZ" sz="28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cs-CZ" sz="2800" b="1" dirty="0">
                <a:sym typeface="Wingdings" panose="05000000000000000000" pitchFamily="2" charset="2"/>
              </a:rPr>
              <a:t>Individuální krátkodobá </a:t>
            </a:r>
            <a:r>
              <a:rPr lang="cs-CZ" sz="2800" dirty="0">
                <a:sym typeface="Wingdings" panose="05000000000000000000" pitchFamily="2" charset="2"/>
              </a:rPr>
              <a:t>vzdělávací mobilita žáků – žáci studují na partnerské škole </a:t>
            </a:r>
            <a:r>
              <a:rPr lang="cs-CZ" sz="2800" dirty="0"/>
              <a:t>→ 10–29 dní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cs-CZ" sz="2800" b="1" dirty="0"/>
              <a:t>Individuální dlouhodobá </a:t>
            </a:r>
            <a:r>
              <a:rPr lang="cs-CZ" sz="2800" dirty="0"/>
              <a:t>vzdělávací mobilita žáků (individuální) – žáci studují na partnerské škole → 30–365 dní </a:t>
            </a:r>
          </a:p>
        </p:txBody>
      </p:sp>
    </p:spTree>
    <p:extLst>
      <p:ext uri="{BB962C8B-B14F-4D97-AF65-F5344CB8AC3E}">
        <p14:creationId xmlns:p14="http://schemas.microsoft.com/office/powerpoint/2010/main" val="33283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25B9A1-16CD-4399-6AB1-0CC5EB7D2B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3" y="832341"/>
            <a:ext cx="9748252" cy="996461"/>
          </a:xfrm>
        </p:spPr>
        <p:txBody>
          <a:bodyPr/>
          <a:lstStyle/>
          <a:p>
            <a:r>
              <a:rPr lang="cs-CZ" dirty="0"/>
              <a:t>Zaměstnanci škol – na jaké aktivity mohou vycestovat (délka dle typu aktivity)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6E9EE63-DF48-2B85-3C24-F2507D454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8401" y="2466362"/>
            <a:ext cx="10378182" cy="417515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cs-CZ" sz="2000" b="1" dirty="0">
                <a:sym typeface="Wingdings" panose="05000000000000000000" pitchFamily="2" charset="2"/>
              </a:rPr>
              <a:t>Kurzy a odborná školení </a:t>
            </a:r>
            <a:r>
              <a:rPr lang="cs-CZ" sz="2000" dirty="0">
                <a:sym typeface="Wingdings" panose="05000000000000000000" pitchFamily="2" charset="2"/>
              </a:rPr>
              <a:t>(cílem je profesně rozvíjet pracovníky prostřednictvím zahraniční zkušenosti) </a:t>
            </a:r>
            <a:r>
              <a:rPr lang="cs-CZ" sz="2000" dirty="0"/>
              <a:t>→ 2–30 dní </a:t>
            </a:r>
            <a:endParaRPr lang="cs-CZ" sz="20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cs-CZ" sz="2000" b="1" dirty="0">
                <a:sym typeface="Wingdings" panose="05000000000000000000" pitchFamily="2" charset="2"/>
              </a:rPr>
              <a:t>S</a:t>
            </a:r>
            <a:r>
              <a:rPr lang="cs-CZ" sz="2000" b="1" dirty="0"/>
              <a:t>tínování na pracovišti </a:t>
            </a:r>
            <a:r>
              <a:rPr lang="cs-CZ" sz="2000" dirty="0">
                <a:sym typeface="Wingdings" panose="05000000000000000000" pitchFamily="2" charset="2"/>
              </a:rPr>
              <a:t>(probíhá na partnerských školách či v organizacích navázaných na školní vzdělávání; pozorují se metody a postupy, které lze využít v domácí praxi)</a:t>
            </a:r>
            <a:r>
              <a:rPr lang="cs-CZ" sz="2000" dirty="0"/>
              <a:t>         → 2–60 dní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cs-CZ" sz="2000" b="1" dirty="0"/>
              <a:t>Výukový pobyt </a:t>
            </a:r>
            <a:r>
              <a:rPr lang="cs-CZ" sz="2000" dirty="0"/>
              <a:t>(</a:t>
            </a:r>
            <a:r>
              <a:rPr lang="cs-CZ" sz="2000" dirty="0" err="1"/>
              <a:t>Teaching</a:t>
            </a:r>
            <a:r>
              <a:rPr lang="cs-CZ" sz="2000" dirty="0"/>
              <a:t> </a:t>
            </a:r>
            <a:r>
              <a:rPr lang="cs-CZ" sz="2000" dirty="0" err="1"/>
              <a:t>Assignment</a:t>
            </a:r>
            <a:r>
              <a:rPr lang="cs-CZ" sz="2000" dirty="0"/>
              <a:t> – vyučující si vyzkouší výuku na partnerské škole; partner vyhledán před podáním žádosti, musí být zapojen do programu E+)                      → 2–365 dní </a:t>
            </a:r>
          </a:p>
        </p:txBody>
      </p:sp>
    </p:spTree>
    <p:extLst>
      <p:ext uri="{BB962C8B-B14F-4D97-AF65-F5344CB8AC3E}">
        <p14:creationId xmlns:p14="http://schemas.microsoft.com/office/powerpoint/2010/main" val="2666159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807702F-633E-73EE-62B1-D7A790FB55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AEEADD-BBC7-13FB-D924-BC7CB6E4B2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18D8E8-25B4-E423-8844-8803234EF6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5" descr="Obsah obrázku text, dopis&#10;&#10;Popis se vygeneroval automaticky.">
            <a:extLst>
              <a:ext uri="{FF2B5EF4-FFF2-40B4-BE49-F238E27FC236}">
                <a16:creationId xmlns:a16="http://schemas.microsoft.com/office/drawing/2014/main" id="{F97C1FE1-8EEF-7AF6-4DF9-D2E14F572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2170"/>
            <a:ext cx="7307262" cy="7021090"/>
          </a:xfrm>
          <a:prstGeom prst="rect">
            <a:avLst/>
          </a:prstGeom>
        </p:spPr>
      </p:pic>
      <p:pic>
        <p:nvPicPr>
          <p:cNvPr id="6" name="Obrázek 6" descr="Obsah obrázku text, snímek obrazovky, několik&#10;&#10;Popis se vygeneroval automaticky.">
            <a:extLst>
              <a:ext uri="{FF2B5EF4-FFF2-40B4-BE49-F238E27FC236}">
                <a16:creationId xmlns:a16="http://schemas.microsoft.com/office/drawing/2014/main" id="{0B655D99-194F-EB6B-2CC8-E937B1673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400" y="333910"/>
            <a:ext cx="10228262" cy="60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21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B37CCBE-3EFF-4FD0-F57E-9CFA794EE2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3" y="2452512"/>
            <a:ext cx="7033880" cy="147119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3200"/>
              <a:t>Průvodce mezinárodním vzdělávání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3200"/>
              <a:t>Národní agentura Erasmus+ a dalších programů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3200"/>
              <a:t>Příspěvková organizace MŠMT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D36F19-D80E-7A3E-D2DC-A62C8D7594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341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C05CC5D-8455-EA81-83B0-7A0829E99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957" y="570271"/>
            <a:ext cx="9089030" cy="5771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2954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25B9A1-16CD-4399-6AB1-0CC5EB7D2B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3" y="1359877"/>
            <a:ext cx="6708795" cy="768172"/>
          </a:xfrm>
        </p:spPr>
        <p:txBody>
          <a:bodyPr/>
          <a:lstStyle/>
          <a:p>
            <a:r>
              <a:rPr lang="cs-CZ" dirty="0"/>
              <a:t>Další možné aktivity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6E9EE63-DF48-2B85-3C24-F2507D454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8401" y="2274274"/>
            <a:ext cx="10378182" cy="4367240"/>
          </a:xfrm>
        </p:spPr>
        <p:txBody>
          <a:bodyPr lIns="0" tIns="0" rIns="0" bIns="0" anchor="t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1"/>
                </a:solidFill>
                <a:latin typeface="Tabac Sans"/>
                <a:ea typeface="Tabac Sans"/>
                <a:cs typeface="Tabac Sans"/>
              </a:rPr>
              <a:t>Hostující odborníci </a:t>
            </a:r>
            <a:r>
              <a:rPr lang="cs-CZ" sz="2400" dirty="0">
                <a:latin typeface="Tabac Sans"/>
                <a:ea typeface="Tabac Sans"/>
                <a:cs typeface="Tabac Sans"/>
              </a:rPr>
              <a:t>– školy si mohou pozvat zahraniční kolegy nebo odborníky na pomoc s novými metodami, výukou atd. </a:t>
            </a:r>
            <a:r>
              <a:rPr lang="cs-CZ" sz="2400" dirty="0">
                <a:latin typeface="Tabac Sans"/>
                <a:ea typeface="Tabac Sans"/>
                <a:cs typeface="Tabac Sans"/>
                <a:sym typeface="Wingdings" panose="05000000000000000000" pitchFamily="2" charset="2"/>
              </a:rPr>
              <a:t> 2-60 dní</a:t>
            </a:r>
            <a:endParaRPr lang="cs-CZ" sz="2400" dirty="0">
              <a:latin typeface="Tabac Sans"/>
              <a:ea typeface="Tabac Sans"/>
              <a:cs typeface="Tabac San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1"/>
                </a:solidFill>
                <a:latin typeface="Tabac Sans"/>
                <a:ea typeface="Tabac Sans"/>
                <a:cs typeface="Tabac Sans"/>
              </a:rPr>
              <a:t>Hostující studenti a čerství absolventi učitelství</a:t>
            </a:r>
            <a:r>
              <a:rPr lang="cs-CZ" sz="2400" dirty="0">
                <a:latin typeface="Tabac Sans"/>
                <a:ea typeface="Tabac Sans"/>
                <a:cs typeface="Tabac Sans"/>
              </a:rPr>
              <a:t> – školy mohou hostit studenty učitelství, kteří chtějí absolvovat odbornou stáž </a:t>
            </a:r>
            <a:r>
              <a:rPr lang="cs-CZ" sz="2400" dirty="0">
                <a:latin typeface="Tabac Sans"/>
                <a:ea typeface="Tabac Sans"/>
                <a:cs typeface="Tabac Sans"/>
                <a:sym typeface="Wingdings" panose="05000000000000000000" pitchFamily="2" charset="2"/>
              </a:rPr>
              <a:t> 10-365 dní</a:t>
            </a:r>
            <a:endParaRPr lang="cs-CZ" sz="2400" dirty="0">
              <a:latin typeface="Tabac Sans"/>
              <a:ea typeface="Tabac Sans"/>
              <a:cs typeface="Tabac San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1"/>
                </a:solidFill>
                <a:latin typeface="Tabac Sans"/>
                <a:ea typeface="Tabac Sans"/>
                <a:cs typeface="Tabac Sans"/>
              </a:rPr>
              <a:t>Přípravné návštěvy</a:t>
            </a:r>
            <a:r>
              <a:rPr lang="cs-CZ" sz="2400" dirty="0">
                <a:latin typeface="Tabac Sans"/>
                <a:ea typeface="Tabac Sans"/>
                <a:cs typeface="Tabac Sans"/>
              </a:rPr>
              <a:t> – př. zaměstnanci školy vyjedou na přípravnou návštěvu za účelem organizace delších mobilit nebo mobilit žáků s omezenými příležitostmi</a:t>
            </a:r>
          </a:p>
        </p:txBody>
      </p:sp>
    </p:spTree>
    <p:extLst>
      <p:ext uri="{BB962C8B-B14F-4D97-AF65-F5344CB8AC3E}">
        <p14:creationId xmlns:p14="http://schemas.microsoft.com/office/powerpoint/2010/main" val="3623386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89AD46-766C-D694-586F-5C5E475B00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4" y="2641193"/>
            <a:ext cx="9291052" cy="3062917"/>
          </a:xfrm>
        </p:spPr>
        <p:txBody>
          <a:bodyPr/>
          <a:lstStyle/>
          <a:p>
            <a:r>
              <a:rPr lang="cs-CZ" dirty="0"/>
              <a:t>KA1 Akreditace</a:t>
            </a:r>
          </a:p>
          <a:p>
            <a:endParaRPr lang="cs-CZ" dirty="0"/>
          </a:p>
          <a:p>
            <a:r>
              <a:rPr lang="cs-CZ" sz="2800" dirty="0"/>
              <a:t>Akreditace umožňuje získat pravidelné a víceleté financování projektových aktivit zjednodušeným způsobem. Žádost o akreditace je plán aktivit se stanoveným cílem v konkrétním sektoru (př. školní vzdělávání) na období minimálně 2 let. </a:t>
            </a:r>
          </a:p>
          <a:p>
            <a:endParaRPr lang="cs-CZ" dirty="0"/>
          </a:p>
          <a:p>
            <a:endParaRPr lang="cs-CZ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59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89AD46-766C-D694-586F-5C5E475B00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4" y="2511887"/>
            <a:ext cx="9291052" cy="3062917"/>
          </a:xfrm>
        </p:spPr>
        <p:txBody>
          <a:bodyPr/>
          <a:lstStyle/>
          <a:p>
            <a:r>
              <a:rPr lang="cs-CZ" dirty="0"/>
              <a:t>KA2 Partnerství pro spolupráci</a:t>
            </a:r>
          </a:p>
          <a:p>
            <a:endParaRPr lang="cs-CZ" dirty="0"/>
          </a:p>
          <a:p>
            <a:r>
              <a:rPr lang="cs-CZ" dirty="0"/>
              <a:t>Typy partnerství: </a:t>
            </a:r>
          </a:p>
          <a:p>
            <a:pPr marL="571500" indent="-571500">
              <a:buFontTx/>
              <a:buChar char="-"/>
            </a:pPr>
            <a:r>
              <a:rPr lang="cs-CZ" dirty="0"/>
              <a:t>Kooperativní partnerství</a:t>
            </a:r>
          </a:p>
          <a:p>
            <a:pPr marL="571500" indent="-571500">
              <a:buFontTx/>
              <a:buChar char="-"/>
            </a:pPr>
            <a:r>
              <a:rPr lang="cs-CZ" dirty="0"/>
              <a:t>Partnerství malého rozsahu</a:t>
            </a:r>
          </a:p>
          <a:p>
            <a:endParaRPr lang="cs-CZ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84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D4CFCFA-417E-0C05-BFAC-5498EA7C1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90" y="324001"/>
            <a:ext cx="11136515" cy="6236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7788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25B9A1-16CD-4399-6AB1-0CC5EB7D2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8495" y="1780169"/>
            <a:ext cx="2695074" cy="2695073"/>
          </a:xfrm>
        </p:spPr>
        <p:txBody>
          <a:bodyPr>
            <a:normAutofit/>
          </a:bodyPr>
          <a:lstStyle/>
          <a:p>
            <a:r>
              <a:rPr lang="cs-CZ" dirty="0"/>
              <a:t>Typy partnerství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25BBE5-F059-F9F4-5BB2-C36C6BAED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21"/>
            <a:ext cx="12192000" cy="67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73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642D3FB-D4D3-A168-8C3D-7A45E532EF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610393-D287-EF1F-6448-4C2DAE50F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A28AAD99-2C15-52BB-1C2D-C7AAC626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2222"/>
            <a:ext cx="7362825" cy="6862445"/>
          </a:xfrm>
          <a:prstGeom prst="rect">
            <a:avLst/>
          </a:prstGeom>
        </p:spPr>
      </p:pic>
      <p:pic>
        <p:nvPicPr>
          <p:cNvPr id="5" name="Obrázek 5" descr="Obsah obrázku text, osoba, lidé, skupina&#10;&#10;Popis se vygeneroval automaticky.">
            <a:extLst>
              <a:ext uri="{FF2B5EF4-FFF2-40B4-BE49-F238E27FC236}">
                <a16:creationId xmlns:a16="http://schemas.microsoft.com/office/drawing/2014/main" id="{648BE6E8-2802-F60D-ED79-50AF04110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587" y="205943"/>
            <a:ext cx="7053262" cy="644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49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EECE217-2357-7B4F-D415-BAE655F84D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cs-CZ">
                <a:latin typeface="Tabac Sans"/>
              </a:rPr>
              <a:t>Co umí Erasmus + pro školy?</a:t>
            </a:r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3CDEE0E-F694-D3C5-A504-F797E85B0D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3" descr="Obsah obrázku text&#10;&#10;Popis se vygeneroval automaticky.">
            <a:extLst>
              <a:ext uri="{FF2B5EF4-FFF2-40B4-BE49-F238E27FC236}">
                <a16:creationId xmlns:a16="http://schemas.microsoft.com/office/drawing/2014/main" id="{3110D1A0-DFD2-0F80-88B9-EE91D74C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12" y="3668"/>
            <a:ext cx="15601950" cy="68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56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24F8AC9-DA89-5D50-3B91-8764D1E9DA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Pauzu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49E9D4-A9D8-9FD9-B774-7B540B478F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Tohle potřebuje </a:t>
            </a:r>
            <a:endParaRPr lang="cs-CZ" dirty="0"/>
          </a:p>
        </p:txBody>
      </p:sp>
      <p:sp>
        <p:nvSpPr>
          <p:cNvPr id="7" name="Zástupný text 3">
            <a:extLst>
              <a:ext uri="{FF2B5EF4-FFF2-40B4-BE49-F238E27FC236}">
                <a16:creationId xmlns:a16="http://schemas.microsoft.com/office/drawing/2014/main" id="{1788CC18-6F56-24F8-BF4C-D4B680F64326}"/>
              </a:ext>
            </a:extLst>
          </p:cNvPr>
          <p:cNvSpPr txBox="1">
            <a:spLocks/>
          </p:cNvSpPr>
          <p:nvPr/>
        </p:nvSpPr>
        <p:spPr>
          <a:xfrm>
            <a:off x="978363" y="4352364"/>
            <a:ext cx="5527417" cy="355601"/>
          </a:xfrm>
          <a:prstGeom prst="rect">
            <a:avLst/>
          </a:prstGeom>
        </p:spPr>
        <p:txBody>
          <a:bodyPr lIns="0" tIns="0" rIns="0" bIns="0" anchor="t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</a:rPr>
              <a:t>Poté nás čekají odpočinkovější témata.</a:t>
            </a:r>
            <a:endParaRPr lang="cs-CZ" dirty="0">
              <a:solidFill>
                <a:schemeClr val="bg1"/>
              </a:solidFill>
            </a:endParaRPr>
          </a:p>
          <a:p>
            <a:pPr marL="227965" indent="-227965"/>
            <a:endParaRPr lang="cs-CZ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829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4C63426-5639-E6B4-964F-398F39927E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ctr"/>
          <a:lstStyle/>
          <a:p>
            <a:pPr algn="ctr"/>
            <a:r>
              <a:rPr lang="cs-CZ" sz="2400" b="0" dirty="0">
                <a:solidFill>
                  <a:srgbClr val="92D050"/>
                </a:solidFill>
                <a:latin typeface="Tabac Sans"/>
              </a:rPr>
              <a:t>Život není problém, který je třeba řešit, </a:t>
            </a:r>
            <a:endParaRPr lang="cs-CZ" sz="2400">
              <a:solidFill>
                <a:srgbClr val="92D050"/>
              </a:solidFill>
            </a:endParaRPr>
          </a:p>
          <a:p>
            <a:pPr algn="ctr"/>
            <a:r>
              <a:rPr lang="cs-CZ" sz="2400" b="0" dirty="0">
                <a:solidFill>
                  <a:srgbClr val="92D050"/>
                </a:solidFill>
                <a:latin typeface="Tabac Sans"/>
              </a:rPr>
              <a:t>je to skutečnost, kterou je třeba poznat.</a:t>
            </a:r>
            <a:endParaRPr lang="cs-CZ" sz="2400">
              <a:solidFill>
                <a:srgbClr val="92D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0454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EECE217-2357-7B4F-D415-BAE655F84D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cs-CZ">
                <a:latin typeface="Tabac Sans"/>
              </a:rPr>
              <a:t>Co umí Erasmus + pro školy?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BC74E8-B0EE-79CD-09F9-A3AB2A2C14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Příklady využití finanční podpory</a:t>
            </a:r>
          </a:p>
        </p:txBody>
      </p:sp>
    </p:spTree>
    <p:extLst>
      <p:ext uri="{BB962C8B-B14F-4D97-AF65-F5344CB8AC3E}">
        <p14:creationId xmlns:p14="http://schemas.microsoft.com/office/powerpoint/2010/main" val="320260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9CA8D29-E0E7-A6AB-F3DB-86D2B8304A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Sbor, </a:t>
            </a:r>
            <a:r>
              <a:rPr lang="cs-CZ" dirty="0" err="1">
                <a:latin typeface="Tabac Sans"/>
              </a:rPr>
              <a:t>eTwinning</a:t>
            </a:r>
            <a:r>
              <a:rPr lang="cs-CZ" dirty="0">
                <a:latin typeface="Tabac Sans"/>
              </a:rPr>
              <a:t> </a:t>
            </a:r>
            <a:endParaRPr lang="cs-CZ" dirty="0"/>
          </a:p>
          <a:p>
            <a:r>
              <a:rPr lang="cs-CZ" dirty="0">
                <a:latin typeface="Tabac Sans"/>
              </a:rPr>
              <a:t>a ti další ...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BBDBC3-FE36-C709-A855-55560AF1A2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Když nechcete naskočit hned do Erasmu.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56B26D5-1D32-44DB-A830-47971371C6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968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89AD46-766C-D694-586F-5C5E475B00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765" y="2659669"/>
            <a:ext cx="9291052" cy="3062917"/>
          </a:xfrm>
        </p:spPr>
        <p:txBody>
          <a:bodyPr/>
          <a:lstStyle/>
          <a:p>
            <a:r>
              <a:rPr lang="cs-CZ" sz="4400" dirty="0" err="1"/>
              <a:t>eTwinning</a:t>
            </a:r>
            <a:endParaRPr lang="cs-CZ" sz="4400" dirty="0"/>
          </a:p>
          <a:p>
            <a:r>
              <a:rPr lang="cs-CZ" dirty="0">
                <a:latin typeface="Tabac Sans"/>
              </a:rPr>
              <a:t>...bezpečná online spolupráce škol </a:t>
            </a:r>
          </a:p>
          <a:p>
            <a:r>
              <a:rPr lang="cs-CZ" dirty="0">
                <a:latin typeface="Tabac Sans"/>
              </a:rPr>
              <a:t>i profesní rozvoj</a:t>
            </a:r>
            <a:endParaRPr lang="cs-CZ">
              <a:latin typeface="Tabac Sans"/>
            </a:endParaRPr>
          </a:p>
          <a:p>
            <a:endParaRPr lang="cs-CZ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98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25B9A1-16CD-4399-6AB1-0CC5EB7D2B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8363" y="1359877"/>
            <a:ext cx="6708795" cy="768172"/>
          </a:xfrm>
        </p:spPr>
        <p:txBody>
          <a:bodyPr/>
          <a:lstStyle/>
          <a:p>
            <a:r>
              <a:rPr lang="cs-CZ" dirty="0"/>
              <a:t>Výhody </a:t>
            </a:r>
            <a:r>
              <a:rPr lang="cs-CZ" dirty="0" err="1"/>
              <a:t>eTwinningu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6E9EE63-DF48-2B85-3C24-F2507D454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8401" y="2274274"/>
            <a:ext cx="10378182" cy="4367240"/>
          </a:xfrm>
        </p:spPr>
        <p:txBody>
          <a:bodyPr/>
          <a:lstStyle/>
          <a:p>
            <a:r>
              <a:rPr lang="cs-CZ" sz="2400" b="1" dirty="0"/>
              <a:t>Smysluplné</a:t>
            </a:r>
            <a:r>
              <a:rPr lang="cs-CZ" sz="2400" dirty="0"/>
              <a:t> využití digitálních technologií; </a:t>
            </a:r>
            <a:r>
              <a:rPr lang="cs-CZ" sz="2400" b="1" dirty="0"/>
              <a:t>Doplnění</a:t>
            </a:r>
            <a:r>
              <a:rPr lang="cs-CZ" sz="2400" dirty="0"/>
              <a:t> výuky, nikoli práce navíc; </a:t>
            </a:r>
            <a:r>
              <a:rPr lang="cs-CZ" sz="2400" b="1" dirty="0"/>
              <a:t>Vhodný</a:t>
            </a:r>
            <a:r>
              <a:rPr lang="cs-CZ" sz="2400" dirty="0"/>
              <a:t> do všech předmětů – každý projekt je </a:t>
            </a:r>
            <a:r>
              <a:rPr lang="cs-CZ" sz="2400" b="1" dirty="0"/>
              <a:t>mezipředmětový; Rozvoj </a:t>
            </a:r>
            <a:r>
              <a:rPr lang="cs-CZ" sz="2400" dirty="0"/>
              <a:t>globální kompetence a klíčových kompetencí; Flexibilita, nulová administrativa; Metodická a technická </a:t>
            </a:r>
            <a:r>
              <a:rPr lang="cs-CZ" sz="2400" b="1" dirty="0"/>
              <a:t>podpora</a:t>
            </a:r>
            <a:r>
              <a:rPr lang="cs-CZ" sz="2400" dirty="0"/>
              <a:t> zdarma; </a:t>
            </a:r>
            <a:r>
              <a:rPr lang="cs-CZ" sz="2400" b="1" dirty="0"/>
              <a:t>Ocenění</a:t>
            </a:r>
            <a:r>
              <a:rPr lang="cs-CZ" sz="2400" dirty="0"/>
              <a:t> práce učitelů (certifikáty kvality, národní/evropská cena); </a:t>
            </a:r>
            <a:r>
              <a:rPr lang="cs-CZ" sz="2400" b="1" dirty="0"/>
              <a:t>Aktivní využití</a:t>
            </a:r>
            <a:r>
              <a:rPr lang="cs-CZ" sz="2400" dirty="0"/>
              <a:t> cizích jazyků; </a:t>
            </a:r>
            <a:r>
              <a:rPr lang="cs-CZ" sz="2400" b="1" dirty="0"/>
              <a:t>Každý projekt </a:t>
            </a:r>
            <a:r>
              <a:rPr lang="cs-CZ" sz="2400" dirty="0"/>
              <a:t>je inkluzivní</a:t>
            </a:r>
          </a:p>
        </p:txBody>
      </p:sp>
    </p:spTree>
    <p:extLst>
      <p:ext uri="{BB962C8B-B14F-4D97-AF65-F5344CB8AC3E}">
        <p14:creationId xmlns:p14="http://schemas.microsoft.com/office/powerpoint/2010/main" val="4053432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9B2E0D8-6966-C856-FEEC-0CB052DC65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AB8C0B-8730-DACF-1046-04725C3050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CCBA3EDF-D677-1723-C659-4FDE97371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267425"/>
            <a:ext cx="11990387" cy="5545525"/>
          </a:xfrm>
          <a:prstGeom prst="rect">
            <a:avLst/>
          </a:prstGeom>
        </p:spPr>
      </p:pic>
      <p:pic>
        <p:nvPicPr>
          <p:cNvPr id="5" name="Obrázek 5" descr="Obsah obrázku logo&#10;&#10;Popis se vygeneroval automaticky.">
            <a:extLst>
              <a:ext uri="{FF2B5EF4-FFF2-40B4-BE49-F238E27FC236}">
                <a16:creationId xmlns:a16="http://schemas.microsoft.com/office/drawing/2014/main" id="{8951F7A8-E535-9E2D-A2AB-EB341A208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275" y="244536"/>
            <a:ext cx="9815512" cy="1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87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Řečová bublina: obdélníkový bublinový popisek se zakulacenými rohy 4">
            <a:extLst>
              <a:ext uri="{FF2B5EF4-FFF2-40B4-BE49-F238E27FC236}">
                <a16:creationId xmlns:a16="http://schemas.microsoft.com/office/drawing/2014/main" id="{5677FA55-A5B6-222B-3FBB-BC1031498984}"/>
              </a:ext>
            </a:extLst>
          </p:cNvPr>
          <p:cNvSpPr/>
          <p:nvPr/>
        </p:nvSpPr>
        <p:spPr>
          <a:xfrm>
            <a:off x="47625" y="31748"/>
            <a:ext cx="1500187" cy="928687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5943544-4B9A-1470-657C-7574DA88E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1606" y="211222"/>
            <a:ext cx="3637571" cy="3171323"/>
          </a:xfrm>
        </p:spPr>
        <p:txBody>
          <a:bodyPr lIns="0" tIns="0" rIns="0" bIns="0" anchor="t"/>
          <a:lstStyle/>
          <a:p>
            <a:r>
              <a:rPr lang="cs-CZ" dirty="0">
                <a:latin typeface="Tabac Sans"/>
                <a:hlinkClick r:id="rId3"/>
              </a:rPr>
              <a:t>video</a:t>
            </a:r>
            <a:r>
              <a:rPr lang="cs-CZ" dirty="0">
                <a:latin typeface="Tabac Sans"/>
              </a:rPr>
              <a:t> </a:t>
            </a:r>
            <a:endParaRPr lang="cs-CZ" dirty="0"/>
          </a:p>
          <a:p>
            <a:endParaRPr lang="cs-CZ" b="0" dirty="0"/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615716-2DF4-7A99-18E6-7675EA9517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Shrnutí ředitele, učitelů i žáků </a:t>
            </a:r>
          </a:p>
          <a:p>
            <a:r>
              <a:rPr lang="cs-CZ" dirty="0">
                <a:latin typeface="Tabac Sans"/>
              </a:rPr>
              <a:t>ZŠ Václava Havla Poděbrady</a:t>
            </a:r>
            <a:endParaRPr lang="cs-CZ" dirty="0"/>
          </a:p>
        </p:txBody>
      </p:sp>
      <p:pic>
        <p:nvPicPr>
          <p:cNvPr id="4" name="Online médium 3" title="Mezinárodní vzdělávání na základních školách | eTwinning">
            <a:hlinkClick r:id="" action="ppaction://media"/>
            <a:extLst>
              <a:ext uri="{FF2B5EF4-FFF2-40B4-BE49-F238E27FC236}">
                <a16:creationId xmlns:a16="http://schemas.microsoft.com/office/drawing/2014/main" id="{E41C6FC9-378D-45D1-417C-B37BC590BF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79500" y="12700"/>
            <a:ext cx="1069975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19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66D79975-552A-BBFC-0893-CCB69C412CB9}"/>
              </a:ext>
            </a:extLst>
          </p:cNvPr>
          <p:cNvSpPr/>
          <p:nvPr/>
        </p:nvSpPr>
        <p:spPr>
          <a:xfrm>
            <a:off x="428624" y="1008063"/>
            <a:ext cx="7381875" cy="29845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84467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F890E5F-27E1-5008-B1AE-673ECA0042F0}"/>
              </a:ext>
            </a:extLst>
          </p:cNvPr>
          <p:cNvSpPr txBox="1"/>
          <p:nvPr/>
        </p:nvSpPr>
        <p:spPr>
          <a:xfrm>
            <a:off x="543218" y="1375003"/>
            <a:ext cx="7457782" cy="224676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  <a:latin typeface="Tabac Sans"/>
              </a:rPr>
              <a:t>Evropský sbor solidarity</a:t>
            </a:r>
            <a:endParaRPr lang="cs-CZ" sz="3600">
              <a:solidFill>
                <a:schemeClr val="bg1"/>
              </a:solidFill>
              <a:latin typeface="Tabac Sans"/>
              <a:cs typeface="Calibri" panose="020F0502020204030204"/>
            </a:endParaRPr>
          </a:p>
          <a:p>
            <a:pPr algn="ctr"/>
            <a:endParaRPr lang="cs-CZ" sz="2600" dirty="0">
              <a:solidFill>
                <a:srgbClr val="161616"/>
              </a:solidFill>
              <a:latin typeface="Tabac Sans"/>
            </a:endParaRPr>
          </a:p>
          <a:p>
            <a:r>
              <a:rPr lang="cs-CZ" sz="2600" dirty="0">
                <a:solidFill>
                  <a:schemeClr val="bg1"/>
                </a:solidFill>
                <a:ea typeface="+mn-lt"/>
                <a:cs typeface="+mn-lt"/>
              </a:rPr>
              <a:t>Dobrovolnictví (mezinárodní, národní)</a:t>
            </a:r>
          </a:p>
          <a:p>
            <a:endParaRPr lang="cs-CZ" sz="2600" dirty="0">
              <a:solidFill>
                <a:schemeClr val="bg1"/>
              </a:solidFill>
              <a:latin typeface="Tabac Sans"/>
            </a:endParaRPr>
          </a:p>
          <a:p>
            <a:r>
              <a:rPr lang="cs-CZ" sz="2600" dirty="0">
                <a:solidFill>
                  <a:schemeClr val="bg1"/>
                </a:solidFill>
                <a:latin typeface="Tabac Sans"/>
              </a:rPr>
              <a:t>Solidární projekty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1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0CE35773-07BB-254D-A44A-35243042D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098" y="896251"/>
            <a:ext cx="3784968" cy="511920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FBCD9BE-BEB7-3999-A99B-20014F08A1E8}"/>
              </a:ext>
            </a:extLst>
          </p:cNvPr>
          <p:cNvSpPr txBox="1"/>
          <p:nvPr/>
        </p:nvSpPr>
        <p:spPr>
          <a:xfrm>
            <a:off x="590843" y="721697"/>
            <a:ext cx="7457782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600" b="0" dirty="0">
                <a:solidFill>
                  <a:srgbClr val="161616"/>
                </a:solidFill>
                <a:latin typeface="Tabac Sans"/>
              </a:rPr>
              <a:t>Solidární projekt je </a:t>
            </a:r>
            <a:r>
              <a:rPr lang="cs-CZ" sz="2600" b="1" dirty="0">
                <a:solidFill>
                  <a:srgbClr val="161616"/>
                </a:solidFill>
                <a:latin typeface="Tabac Sans"/>
              </a:rPr>
              <a:t>iniciativa mladých</a:t>
            </a:r>
            <a:endParaRPr lang="cs-CZ" sz="2600" b="0" dirty="0">
              <a:solidFill>
                <a:srgbClr val="161616"/>
              </a:solidFill>
              <a:latin typeface="Tabac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1616"/>
                </a:solidFill>
                <a:latin typeface="Tabac Sans"/>
              </a:rPr>
              <a:t>Projekt je</a:t>
            </a:r>
            <a:r>
              <a:rPr lang="cs-CZ" b="0" dirty="0">
                <a:solidFill>
                  <a:srgbClr val="161616"/>
                </a:solidFill>
                <a:latin typeface="Tabac Sans"/>
              </a:rPr>
              <a:t> </a:t>
            </a:r>
            <a:r>
              <a:rPr lang="cs-CZ" b="1" dirty="0">
                <a:solidFill>
                  <a:srgbClr val="161616"/>
                </a:solidFill>
                <a:latin typeface="Tabac Sans"/>
              </a:rPr>
              <a:t>národní projekt </a:t>
            </a:r>
            <a:r>
              <a:rPr lang="cs-CZ" dirty="0">
                <a:solidFill>
                  <a:srgbClr val="161616"/>
                </a:solidFill>
                <a:latin typeface="Tabac Sans"/>
              </a:rPr>
              <a:t>a reaguje</a:t>
            </a:r>
            <a:r>
              <a:rPr lang="cs-CZ" b="0" dirty="0">
                <a:solidFill>
                  <a:srgbClr val="161616"/>
                </a:solidFill>
                <a:latin typeface="Tabac Sans"/>
              </a:rPr>
              <a:t> na </a:t>
            </a:r>
            <a:r>
              <a:rPr lang="cs-CZ" b="1" dirty="0">
                <a:solidFill>
                  <a:srgbClr val="161616"/>
                </a:solidFill>
                <a:latin typeface="Tabac Sans"/>
              </a:rPr>
              <a:t>potřeby místního společenství</a:t>
            </a:r>
            <a:r>
              <a:rPr lang="cs-CZ" b="0" dirty="0">
                <a:solidFill>
                  <a:srgbClr val="161616"/>
                </a:solidFill>
                <a:latin typeface="Tabac Sans"/>
              </a:rPr>
              <a:t>: tématem může být </a:t>
            </a:r>
            <a:r>
              <a:rPr lang="cs-CZ" dirty="0">
                <a:solidFill>
                  <a:srgbClr val="161616"/>
                </a:solidFill>
                <a:latin typeface="Tabac Sans"/>
              </a:rPr>
              <a:t>ekologie,</a:t>
            </a:r>
            <a:r>
              <a:rPr lang="cs-CZ" b="0" dirty="0">
                <a:solidFill>
                  <a:srgbClr val="161616"/>
                </a:solidFill>
                <a:latin typeface="Tabac Sans"/>
              </a:rPr>
              <a:t> migrace, kultura, podpora inkluze a diverzity, ale také první pomoc</a:t>
            </a:r>
            <a:r>
              <a:rPr lang="cs-CZ" dirty="0">
                <a:solidFill>
                  <a:srgbClr val="161616"/>
                </a:solidFill>
                <a:latin typeface="Tabac Sans"/>
              </a:rPr>
              <a:t> nebo prevence</a:t>
            </a:r>
            <a:endParaRPr lang="cs-CZ" b="0" dirty="0">
              <a:solidFill>
                <a:srgbClr val="161616"/>
              </a:solidFill>
              <a:latin typeface="Tabac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1616"/>
                </a:solidFill>
                <a:latin typeface="Tabac Sans"/>
              </a:rPr>
              <a:t>585 euro měsíc trvání (do 12měsíců) + dny práce odborného kouče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161616"/>
                </a:solidFill>
                <a:latin typeface="Tabac Sans"/>
              </a:rPr>
              <a:t>Projekt vytváří </a:t>
            </a:r>
            <a:r>
              <a:rPr lang="cs-CZ" b="1" dirty="0">
                <a:solidFill>
                  <a:srgbClr val="161616"/>
                </a:solidFill>
                <a:latin typeface="Tabac Sans"/>
              </a:rPr>
              <a:t>skupina alespoň 5 mladých (18-30let)</a:t>
            </a:r>
            <a:r>
              <a:rPr lang="cs-CZ" dirty="0">
                <a:solidFill>
                  <a:srgbClr val="161616"/>
                </a:solidFill>
                <a:latin typeface="Tabac Sans"/>
              </a:rPr>
              <a:t>,</a:t>
            </a:r>
            <a:r>
              <a:rPr lang="cs-CZ" b="0" dirty="0">
                <a:solidFill>
                  <a:srgbClr val="161616"/>
                </a:solidFill>
                <a:latin typeface="Tabac Sans"/>
              </a:rPr>
              <a:t> může být zastřešena organizací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1616"/>
                </a:solidFill>
                <a:latin typeface="Tabac Sans"/>
              </a:rPr>
              <a:t>Výzva</a:t>
            </a:r>
            <a:r>
              <a:rPr lang="cs-CZ" b="0" i="0" dirty="0">
                <a:solidFill>
                  <a:srgbClr val="161616"/>
                </a:solidFill>
                <a:effectLst/>
                <a:latin typeface="Tabac Sans"/>
              </a:rPr>
              <a:t> 2x ročně (jaro/podzim)</a:t>
            </a:r>
            <a:r>
              <a:rPr lang="cs-CZ" sz="2600" dirty="0">
                <a:solidFill>
                  <a:srgbClr val="161616"/>
                </a:solidFill>
                <a:latin typeface="Tabac Sans"/>
              </a:rPr>
              <a:t> </a:t>
            </a:r>
            <a:endParaRPr lang="cs-CZ" sz="2600" b="0" i="0" dirty="0">
              <a:solidFill>
                <a:srgbClr val="161616"/>
              </a:solidFill>
              <a:effectLst/>
              <a:latin typeface="Tabac San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9E1F07D-8116-0E1E-78C7-B209F4BCBDA0}"/>
              </a:ext>
            </a:extLst>
          </p:cNvPr>
          <p:cNvSpPr txBox="1"/>
          <p:nvPr/>
        </p:nvSpPr>
        <p:spPr>
          <a:xfrm>
            <a:off x="590842" y="3674447"/>
            <a:ext cx="7457782" cy="21544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600" dirty="0">
                <a:solidFill>
                  <a:srgbClr val="161616"/>
                </a:solidFill>
                <a:latin typeface="Tabac Sans"/>
              </a:rPr>
              <a:t>Dobrovolnický projekt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1616"/>
                </a:solidFill>
                <a:latin typeface="Tabac Sans"/>
              </a:rPr>
              <a:t>Jde o klasickou žádost o </a:t>
            </a:r>
            <a:r>
              <a:rPr lang="cs-CZ" b="1" dirty="0">
                <a:solidFill>
                  <a:srgbClr val="161616"/>
                </a:solidFill>
                <a:latin typeface="Tabac Sans"/>
              </a:rPr>
              <a:t>projekt s rozpočtem</a:t>
            </a:r>
            <a:endParaRPr lang="cs-CZ" b="1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1616"/>
                </a:solidFill>
                <a:latin typeface="Tabac Sans"/>
              </a:rPr>
              <a:t>Hradí se </a:t>
            </a:r>
            <a:r>
              <a:rPr lang="cs-CZ" b="1" dirty="0">
                <a:solidFill>
                  <a:srgbClr val="161616"/>
                </a:solidFill>
                <a:latin typeface="Tabac Sans"/>
              </a:rPr>
              <a:t>ubytování a strava, cesta, kapesné dobrovolníka a také management</a:t>
            </a:r>
            <a:r>
              <a:rPr lang="cs-CZ" dirty="0">
                <a:solidFill>
                  <a:srgbClr val="161616"/>
                </a:solidFill>
                <a:latin typeface="Tabac Sans"/>
              </a:rPr>
              <a:t> projektu</a:t>
            </a:r>
            <a:endParaRPr lang="cs-CZ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1616"/>
                </a:solidFill>
                <a:latin typeface="Tabac Sans"/>
              </a:rPr>
              <a:t>Dobrovolnictví je možné od </a:t>
            </a:r>
            <a:r>
              <a:rPr lang="cs-CZ" b="1" dirty="0">
                <a:solidFill>
                  <a:srgbClr val="161616"/>
                </a:solidFill>
                <a:latin typeface="Tabac Sans"/>
              </a:rPr>
              <a:t>2 do 12 měsíců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1616"/>
                </a:solidFill>
                <a:latin typeface="Tabac Sans"/>
              </a:rPr>
              <a:t>Podmínkou žádání je </a:t>
            </a:r>
            <a:r>
              <a:rPr lang="cs-CZ" b="1" dirty="0" err="1">
                <a:solidFill>
                  <a:srgbClr val="161616"/>
                </a:solidFill>
                <a:latin typeface="Tabac Sans"/>
              </a:rPr>
              <a:t>Quality</a:t>
            </a:r>
            <a:r>
              <a:rPr lang="cs-CZ" b="1" dirty="0">
                <a:solidFill>
                  <a:srgbClr val="161616"/>
                </a:solidFill>
                <a:latin typeface="Tabac Sans"/>
              </a:rPr>
              <a:t> label</a:t>
            </a:r>
            <a:r>
              <a:rPr lang="cs-CZ" dirty="0">
                <a:solidFill>
                  <a:srgbClr val="161616"/>
                </a:solidFill>
                <a:latin typeface="Tabac Sans"/>
              </a:rPr>
              <a:t> (osvědčení, zda víte, co takový mladý dobrovolník potřebuje. Uděluje DZS)</a:t>
            </a:r>
          </a:p>
        </p:txBody>
      </p:sp>
    </p:spTree>
    <p:extLst>
      <p:ext uri="{BB962C8B-B14F-4D97-AF65-F5344CB8AC3E}">
        <p14:creationId xmlns:p14="http://schemas.microsoft.com/office/powerpoint/2010/main" val="3099008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BC2CB78-DB5E-7E7E-1B5E-0AA96418D0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334550-753B-0664-7300-5FB1FBDFF7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69509B-B2C3-87B3-674F-11DB6BF05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B2C0B67F-6F72-B754-B41D-0AE45D49B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3732"/>
            <a:ext cx="7346950" cy="7317902"/>
          </a:xfrm>
          <a:prstGeom prst="rect">
            <a:avLst/>
          </a:prstGeom>
        </p:spPr>
      </p:pic>
      <p:pic>
        <p:nvPicPr>
          <p:cNvPr id="6" name="Obrázek 6" descr="Obsah obrázku osoba, interiér, skupina&#10;&#10;Popis se vygeneroval automaticky.">
            <a:extLst>
              <a:ext uri="{FF2B5EF4-FFF2-40B4-BE49-F238E27FC236}">
                <a16:creationId xmlns:a16="http://schemas.microsoft.com/office/drawing/2014/main" id="{0F5CE17E-EBBD-E2A5-DFD5-718756186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25" y="323293"/>
            <a:ext cx="8553450" cy="638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33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 descr="Obsah obrázku text, snímek obrazovky, noviny&#10;&#10;Popis se vygeneroval automaticky.">
            <a:extLst>
              <a:ext uri="{FF2B5EF4-FFF2-40B4-BE49-F238E27FC236}">
                <a16:creationId xmlns:a16="http://schemas.microsoft.com/office/drawing/2014/main" id="{BBBF58E9-0941-061D-BFA9-F8C0462F74F0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/>
          <a:stretch>
            <a:fillRect/>
          </a:stretch>
        </p:blipFill>
        <p:spPr>
          <a:xfrm>
            <a:off x="427433" y="1588"/>
            <a:ext cx="5123660" cy="6851649"/>
          </a:xfr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DBB6DB-4B21-809C-29C1-44BE293D44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1496" y="1586497"/>
            <a:ext cx="2695074" cy="2695073"/>
          </a:xfrm>
        </p:spPr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Aktivní skupina mladých při Dobrovolnickém centru UL.</a:t>
            </a:r>
          </a:p>
          <a:p>
            <a:endParaRPr lang="cs-CZ" dirty="0"/>
          </a:p>
          <a:p>
            <a:r>
              <a:rPr lang="cs-CZ" dirty="0">
                <a:latin typeface="Tabac Sans"/>
              </a:rPr>
              <a:t>Cíl je "vytáhnout" mladé nebo seniory mimo jejich omezený okruh informací a zážitků.</a:t>
            </a:r>
            <a:endParaRPr lang="cs-CZ" dirty="0"/>
          </a:p>
          <a:p>
            <a:r>
              <a:rPr lang="cs-CZ" dirty="0">
                <a:latin typeface="Tabac Sans"/>
              </a:rPr>
              <a:t>Podobný projekt v minulosti zaměřen na ekologickou výchovu dětí ve volném čase.</a:t>
            </a:r>
          </a:p>
        </p:txBody>
      </p:sp>
      <p:pic>
        <p:nvPicPr>
          <p:cNvPr id="7" name="Obrázek 7" descr="Obsah obrázku podlaha, osoba, lidé, nástupiště&#10;&#10;Popis se vygeneroval automaticky.">
            <a:extLst>
              <a:ext uri="{FF2B5EF4-FFF2-40B4-BE49-F238E27FC236}">
                <a16:creationId xmlns:a16="http://schemas.microsoft.com/office/drawing/2014/main" id="{343C1637-F1D6-7558-CC16-02645AB32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554" y="-1588"/>
            <a:ext cx="2662518" cy="4114800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0535813E-E3F7-D09C-DDF5-10C7E0352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900" y="3414139"/>
            <a:ext cx="2671763" cy="34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89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810E0D8-7261-EDA8-5AE2-BDD677672C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I bez té velké byrokracie?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71FC33F-7CFB-84E3-F0FB-0135BBA29C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Lze se začít zapojovat</a:t>
            </a:r>
            <a:endParaRPr lang="cs-CZ" dirty="0"/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F9799ACF-5932-3F20-42D6-0E40B0578D4B}"/>
              </a:ext>
            </a:extLst>
          </p:cNvPr>
          <p:cNvSpPr txBox="1">
            <a:spLocks/>
          </p:cNvSpPr>
          <p:nvPr/>
        </p:nvSpPr>
        <p:spPr>
          <a:xfrm>
            <a:off x="979950" y="386303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 algn="l" defTabSz="914377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bg1"/>
                </a:solidFill>
                <a:latin typeface="Tabac Sans"/>
              </a:rPr>
              <a:t>Ano.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14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EECE217-2357-7B4F-D415-BAE655F84D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cs-CZ">
                <a:latin typeface="Tabac Sans"/>
              </a:rPr>
              <a:t>Co umí Erasmus + pro školy?</a:t>
            </a:r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3CDEE0E-F694-D3C5-A504-F797E85B0D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3" descr="Obsah obrázku text&#10;&#10;Popis se vygeneroval automaticky.">
            <a:extLst>
              <a:ext uri="{FF2B5EF4-FFF2-40B4-BE49-F238E27FC236}">
                <a16:creationId xmlns:a16="http://schemas.microsoft.com/office/drawing/2014/main" id="{3110D1A0-DFD2-0F80-88B9-EE91D74C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12" y="3668"/>
            <a:ext cx="15601950" cy="68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60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D80F60-A839-F064-E4C6-6BD1BEE595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1732" y="914401"/>
            <a:ext cx="3701032" cy="1074820"/>
          </a:xfrm>
        </p:spPr>
        <p:txBody>
          <a:bodyPr/>
          <a:lstStyle/>
          <a:p>
            <a:r>
              <a:rPr lang="cs-CZ" dirty="0">
                <a:latin typeface="Tabac Sans"/>
              </a:rPr>
              <a:t>Výměny mládeže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17766D-8570-F508-F0D5-7361128F53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0" tIns="0" rIns="0" bIns="0" anchor="ctr"/>
          <a:lstStyle/>
          <a:p>
            <a:r>
              <a:rPr lang="cs-CZ" sz="1600" dirty="0">
                <a:latin typeface="Tabac Sans"/>
              </a:rPr>
              <a:t>Skupina nadšených studentů a aktivního učitele si může splnit sen "něčeho" navíc</a:t>
            </a:r>
            <a:endParaRPr lang="cs-CZ" sz="1600" dirty="0"/>
          </a:p>
        </p:txBody>
      </p:sp>
      <p:pic>
        <p:nvPicPr>
          <p:cNvPr id="7" name="Obrázek 7" descr="Obsah obrázku osoba, budova, venku, lidé&#10;&#10;Popis se vygeneroval automaticky.">
            <a:extLst>
              <a:ext uri="{FF2B5EF4-FFF2-40B4-BE49-F238E27FC236}">
                <a16:creationId xmlns:a16="http://schemas.microsoft.com/office/drawing/2014/main" id="{81926D1B-F374-52C0-53BD-8042FBE26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25" y="1082217"/>
            <a:ext cx="5878512" cy="404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56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5038EF7-D8BC-5700-B26D-AB1B0D7FF87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cs-CZ" sz="3600" dirty="0" err="1">
                <a:latin typeface="Tabac Sans"/>
              </a:rPr>
              <a:t>Discover</a:t>
            </a:r>
            <a:r>
              <a:rPr lang="cs-CZ" sz="3600" dirty="0">
                <a:latin typeface="Tabac Sans"/>
              </a:rPr>
              <a:t> EU</a:t>
            </a:r>
            <a:endParaRPr lang="cs-CZ" sz="3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9F4F51-534B-74A4-D6B7-179B63ED3D4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Jízdenka na měsíc po Evropě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30B812-C6C1-39CE-10BB-84E108FA884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Inkluzivní projekt "stejný"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579982D-1694-78F8-00C3-741E262805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25017" y="2663682"/>
            <a:ext cx="3761669" cy="3232294"/>
          </a:xfrm>
        </p:spPr>
        <p:txBody>
          <a:bodyPr lIns="91440" tIns="45720" rIns="91440" bIns="45720" anchor="t"/>
          <a:lstStyle/>
          <a:p>
            <a:r>
              <a:rPr lang="cs-CZ" sz="1600" dirty="0">
                <a:latin typeface="Tabac Sans"/>
              </a:rPr>
              <a:t>Kvízová (jednoduchá) soutěž pro 18ti leté o jízdenku po Evropě.</a:t>
            </a:r>
          </a:p>
          <a:p>
            <a:r>
              <a:rPr lang="cs-CZ" sz="1600" dirty="0">
                <a:latin typeface="Tabac Sans"/>
              </a:rPr>
              <a:t>Doprovodný program školení, poznávacích akcí.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E30AAB9-1AC7-63F5-AEEE-CF5626CE9FBF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207326" y="2663682"/>
            <a:ext cx="3761669" cy="3232294"/>
          </a:xfrm>
        </p:spPr>
        <p:txBody>
          <a:bodyPr lIns="91440" tIns="45720" rIns="91440" bIns="45720" anchor="t"/>
          <a:lstStyle/>
          <a:p>
            <a:r>
              <a:rPr lang="cs-CZ" sz="1600" dirty="0">
                <a:latin typeface="Tabac Sans"/>
              </a:rPr>
              <a:t>Projekt mohou podat učitelé, vychovatelé a "vyvézt" jednoho a více mladých na akce i na tematická místa.</a:t>
            </a:r>
          </a:p>
          <a:p>
            <a:r>
              <a:rPr lang="cs-CZ" sz="1600" dirty="0">
                <a:latin typeface="Tabac Sans"/>
              </a:rPr>
              <a:t>Cíl je reálná inkluze</a:t>
            </a:r>
          </a:p>
          <a:p>
            <a:r>
              <a:rPr lang="cs-CZ" sz="1600" dirty="0">
                <a:latin typeface="Tabac Sans"/>
              </a:rPr>
              <a:t>Jednoduchá žádost</a:t>
            </a:r>
          </a:p>
        </p:txBody>
      </p:sp>
      <p:pic>
        <p:nvPicPr>
          <p:cNvPr id="7" name="Obrázek 7" descr="Obsah obrázku text, osoba, venku, muž&#10;&#10;Popis se vygeneroval automaticky.">
            <a:extLst>
              <a:ext uri="{FF2B5EF4-FFF2-40B4-BE49-F238E27FC236}">
                <a16:creationId xmlns:a16="http://schemas.microsoft.com/office/drawing/2014/main" id="{751F907B-73E7-CF4D-CA83-33ABEC9DF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14788"/>
            <a:ext cx="4187825" cy="2352675"/>
          </a:xfrm>
          <a:prstGeom prst="rect">
            <a:avLst/>
          </a:prstGeom>
        </p:spPr>
      </p:pic>
      <p:sp>
        <p:nvSpPr>
          <p:cNvPr id="9" name="Zástupný text 1">
            <a:extLst>
              <a:ext uri="{FF2B5EF4-FFF2-40B4-BE49-F238E27FC236}">
                <a16:creationId xmlns:a16="http://schemas.microsoft.com/office/drawing/2014/main" id="{6CC11EED-EC1C-5F4A-C4BC-547DCBAE6A80}"/>
              </a:ext>
            </a:extLst>
          </p:cNvPr>
          <p:cNvSpPr txBox="1">
            <a:spLocks/>
          </p:cNvSpPr>
          <p:nvPr/>
        </p:nvSpPr>
        <p:spPr>
          <a:xfrm>
            <a:off x="6332195" y="915989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 kern="1200">
                <a:solidFill>
                  <a:srgbClr val="AFCC3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>
                <a:latin typeface="Tabac Sans"/>
              </a:rPr>
              <a:t>Discover</a:t>
            </a:r>
            <a:r>
              <a:rPr lang="cs-CZ" dirty="0">
                <a:latin typeface="Tabac Sans"/>
              </a:rPr>
              <a:t> EU</a:t>
            </a:r>
          </a:p>
          <a:p>
            <a:r>
              <a:rPr lang="cs-CZ" dirty="0">
                <a:latin typeface="Tabac Sans"/>
              </a:rPr>
              <a:t>Jízda k začlenění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8840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E53C0448-83F6-FD81-1E07-482AB27E03BB}"/>
              </a:ext>
            </a:extLst>
          </p:cNvPr>
          <p:cNvSpPr/>
          <p:nvPr/>
        </p:nvSpPr>
        <p:spPr>
          <a:xfrm>
            <a:off x="1079500" y="1508125"/>
            <a:ext cx="4762500" cy="5397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437A2A4-875B-E268-4097-09D7510673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Školení žadatelů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DA9343-4AE3-1766-1BF1-38110EF742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1.-2. měsíce před každou uzávěrkou podávání žádostí.</a:t>
            </a:r>
          </a:p>
          <a:p>
            <a:r>
              <a:rPr lang="cs-CZ" dirty="0">
                <a:latin typeface="Tabac Sans"/>
              </a:rPr>
              <a:t>Školení i úspěšných žadatelů.</a:t>
            </a:r>
          </a:p>
          <a:p>
            <a:r>
              <a:rPr lang="cs-CZ" dirty="0">
                <a:latin typeface="Tabac Sans"/>
              </a:rPr>
              <a:t>Od žádosti, etiky po účetnictví.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DEDD97-2683-296E-6E67-08B28C79E7C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61732" y="914401"/>
            <a:ext cx="5669532" cy="1074820"/>
          </a:xfrm>
        </p:spPr>
        <p:txBody>
          <a:bodyPr/>
          <a:lstStyle/>
          <a:p>
            <a:r>
              <a:rPr lang="cs-CZ" dirty="0">
                <a:latin typeface="Tabac Sans"/>
              </a:rPr>
              <a:t>DZS z vlastní dílny</a:t>
            </a:r>
            <a:endParaRPr lang="cs-CZ"/>
          </a:p>
          <a:p>
            <a:r>
              <a:rPr lang="cs-CZ" dirty="0">
                <a:latin typeface="Tabac Sans"/>
                <a:hlinkClick r:id="rId2"/>
              </a:rPr>
              <a:t>www.DZS.cz/události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5DC325-F1CC-6D0C-E1DE-6FD06682B3C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Propojovací akce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7452F40-F6FB-B329-A471-3C243F6DDDD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Mezinárodní i lokální akce s cílem propojit možné žadatele.</a:t>
            </a:r>
          </a:p>
          <a:p>
            <a:r>
              <a:rPr lang="cs-CZ" dirty="0">
                <a:latin typeface="Tabac Sans"/>
              </a:rPr>
              <a:t>Aktivní účast zástupců DZS v regionech.</a:t>
            </a:r>
          </a:p>
          <a:p>
            <a:r>
              <a:rPr lang="cs-CZ" dirty="0">
                <a:latin typeface="Tabac Sans"/>
              </a:rPr>
              <a:t>Oceňování příkladových projektů (Ceny DZS, Jazyková cena, apod.).</a:t>
            </a:r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ECA50193-DB2E-190E-6020-245F9DBD433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Online konzultace</a:t>
            </a:r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8667334E-5F91-BE61-5BE7-9390CECBF1F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Osobní online konzultace specialistů v každé oblasti.</a:t>
            </a:r>
          </a:p>
          <a:p>
            <a:r>
              <a:rPr lang="cs-CZ" dirty="0">
                <a:latin typeface="Tabac Sans"/>
              </a:rPr>
              <a:t>Každá oblast (školní vzdělávání, mládež apod. Má své vlastní specialisty).</a:t>
            </a:r>
            <a:endParaRPr lang="cs-CZ" dirty="0"/>
          </a:p>
          <a:p>
            <a:r>
              <a:rPr lang="cs-CZ" dirty="0">
                <a:latin typeface="Tabac Sans"/>
              </a:rPr>
              <a:t>V každém kraji působí regionální konzultanti a ti mohou často osobně.</a:t>
            </a:r>
            <a:endParaRPr lang="cs-CZ" dirty="0"/>
          </a:p>
          <a:p>
            <a:endParaRPr 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8DAC1845-AC61-5338-BD5C-6416274319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Zajímavé akce/přednášky</a:t>
            </a:r>
            <a:endParaRPr lang="cs-CZ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3644AF03-40FA-50D4-92AA-05AEAF4C5C8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87525" y="4100205"/>
            <a:ext cx="2093888" cy="2249460"/>
          </a:xfrm>
        </p:spPr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Tematické cykly přednášek reagujících na aktuální situace.</a:t>
            </a:r>
          </a:p>
          <a:p>
            <a:r>
              <a:rPr lang="cs-CZ" dirty="0">
                <a:latin typeface="Tabac Sans"/>
              </a:rPr>
              <a:t>Účast zástupců DZS na dalších konferencích a akcích škol a vzdělávacích institucí.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9182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3B90F1-7240-A5F1-7D25-C705E80E46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Zeptejte se na cokoliv.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8876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7333891F-BA85-BCAA-3EDC-9E28FB9CE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Technické,</a:t>
            </a:r>
            <a:endParaRPr lang="cs-CZ" dirty="0"/>
          </a:p>
          <a:p>
            <a:r>
              <a:rPr lang="cs-CZ" dirty="0">
                <a:latin typeface="Tabac Sans"/>
              </a:rPr>
              <a:t>dlouhé,</a:t>
            </a:r>
            <a:endParaRPr lang="cs-CZ" dirty="0"/>
          </a:p>
          <a:p>
            <a:r>
              <a:rPr lang="cs-CZ" dirty="0">
                <a:latin typeface="Tabac Sans"/>
              </a:rPr>
              <a:t>ale praktické</a:t>
            </a:r>
          </a:p>
          <a:p>
            <a:r>
              <a:rPr lang="cs-CZ" dirty="0">
                <a:latin typeface="Tabac Sans"/>
              </a:rPr>
              <a:t>dokumenty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2131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E94A9CBF-18EE-0A58-E445-5EEA2A08EC4E}"/>
              </a:ext>
            </a:extLst>
          </p:cNvPr>
          <p:cNvSpPr/>
          <p:nvPr/>
        </p:nvSpPr>
        <p:spPr>
          <a:xfrm>
            <a:off x="1158874" y="4238624"/>
            <a:ext cx="1889125" cy="7778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73E877B8-C856-C14F-ABB3-74DD56329DA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464920" y="930276"/>
            <a:ext cx="5227474" cy="1074820"/>
          </a:xfrm>
        </p:spPr>
        <p:txBody>
          <a:bodyPr/>
          <a:lstStyle/>
          <a:p>
            <a:r>
              <a:rPr lang="cs-CZ" dirty="0">
                <a:latin typeface="Tabac Sans"/>
              </a:rPr>
              <a:t>Hlavní pojmy a dokumenty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E3DF92-16C7-894C-EE71-995FF7F0BA5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157189" y="2004647"/>
            <a:ext cx="3161282" cy="342899"/>
          </a:xfrm>
        </p:spPr>
        <p:txBody>
          <a:bodyPr/>
          <a:lstStyle/>
          <a:p>
            <a:r>
              <a:rPr lang="cs-CZ" sz="3200" dirty="0">
                <a:latin typeface="Tabac Sans"/>
              </a:rPr>
              <a:t>E+ Příručka</a:t>
            </a:r>
            <a:endParaRPr lang="cs-CZ" sz="32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48DED45-5019-2A74-3091-A33D372D958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Žádosti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578E42B-7726-8D86-7E0C-9E879507797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lIns="91440" tIns="45720" rIns="91440" bIns="45720" anchor="t"/>
          <a:lstStyle/>
          <a:p>
            <a:r>
              <a:rPr lang="cs-CZ" sz="1600" dirty="0">
                <a:latin typeface="Tabac Sans"/>
              </a:rPr>
              <a:t>Všechno,</a:t>
            </a:r>
          </a:p>
          <a:p>
            <a:r>
              <a:rPr lang="cs-CZ" sz="1600" dirty="0">
                <a:latin typeface="Tabac Sans"/>
              </a:rPr>
              <a:t>Co vás kdykoliv může zajímat (cíle, praktické seznamy, rozpočty)</a:t>
            </a:r>
          </a:p>
          <a:p>
            <a:endParaRPr lang="cs-CZ" sz="1600" dirty="0">
              <a:latin typeface="Tabac Sans"/>
            </a:endParaRPr>
          </a:p>
          <a:p>
            <a:r>
              <a:rPr lang="cs-CZ" sz="1600" dirty="0">
                <a:latin typeface="Tabac Sans"/>
              </a:rPr>
              <a:t>Jen kapitoly</a:t>
            </a:r>
            <a:endParaRPr lang="cs-CZ" sz="1600" dirty="0"/>
          </a:p>
          <a:p>
            <a:endParaRPr lang="cs-CZ" sz="1600" dirty="0"/>
          </a:p>
          <a:p>
            <a:r>
              <a:rPr lang="cs-CZ" sz="1600" dirty="0">
                <a:latin typeface="Tabac Sans"/>
                <a:hlinkClick r:id="rId2"/>
              </a:rPr>
              <a:t>Odkaz česky</a:t>
            </a:r>
            <a:endParaRPr lang="cs-CZ" sz="16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23C70A4-8B3C-5472-B2C1-111A2A359C97}"/>
              </a:ext>
            </a:extLst>
          </p:cNvPr>
          <p:cNvSpPr>
            <a:spLocks noGrp="1"/>
          </p:cNvSpPr>
          <p:nvPr>
            <p:ph sz="quarter" idx="34"/>
          </p:nvPr>
        </p:nvSpPr>
        <p:spPr/>
        <p:txBody>
          <a:bodyPr lIns="91440" tIns="45720" rIns="91440" bIns="45720" anchor="t"/>
          <a:lstStyle/>
          <a:p>
            <a:r>
              <a:rPr lang="cs-CZ" dirty="0">
                <a:latin typeface="Tabac Sans"/>
              </a:rPr>
              <a:t>Dosti podobné ve všech programech.</a:t>
            </a:r>
            <a:endParaRPr lang="cs-CZ" dirty="0"/>
          </a:p>
          <a:p>
            <a:endParaRPr lang="cs-CZ" dirty="0"/>
          </a:p>
          <a:p>
            <a:r>
              <a:rPr lang="cs-CZ" dirty="0">
                <a:latin typeface="Tabac Sans"/>
              </a:rPr>
              <a:t>Ukázka </a:t>
            </a:r>
          </a:p>
          <a:p>
            <a:endParaRPr lang="cs-CZ" dirty="0"/>
          </a:p>
          <a:p>
            <a:r>
              <a:rPr lang="cs-CZ" dirty="0">
                <a:latin typeface="Tabac Sans"/>
              </a:rPr>
              <a:t>Osobní konzultace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7414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 descr="Barevné inkousty ve vodě">
            <a:extLst>
              <a:ext uri="{FF2B5EF4-FFF2-40B4-BE49-F238E27FC236}">
                <a16:creationId xmlns:a16="http://schemas.microsoft.com/office/drawing/2014/main" id="{2A2E5D07-66A7-50E1-CD1D-E919EB1F05EC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/>
          <a:stretch>
            <a:fillRect/>
          </a:stretch>
        </p:blipFill>
        <p:spPr>
          <a:xfrm>
            <a:off x="428240" y="938214"/>
            <a:ext cx="8634937" cy="5755663"/>
          </a:xfr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77025FA-4457-EEBA-9D9B-5B867DE2E0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Je to </a:t>
            </a:r>
            <a:endParaRPr lang="cs-CZ" dirty="0"/>
          </a:p>
          <a:p>
            <a:r>
              <a:rPr lang="cs-CZ" dirty="0">
                <a:latin typeface="Tabac Sans"/>
              </a:rPr>
              <a:t>pro vás také?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B6EAD6-DA7C-1324-42C0-D327D469E5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SPORT a POLITIKA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2F0481F-D5ED-7293-6563-AC13F7F5FF8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Akce, výměny, školení trenérů</a:t>
            </a:r>
          </a:p>
          <a:p>
            <a:r>
              <a:rPr lang="cs-CZ" dirty="0">
                <a:latin typeface="Tabac Sans"/>
              </a:rPr>
              <a:t>Setkávání angažované mládeže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8375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4DDA512-5F46-9421-AE3C-DDEF30169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6226" y="1648653"/>
            <a:ext cx="6475766" cy="4296044"/>
          </a:xfrm>
        </p:spPr>
        <p:txBody>
          <a:bodyPr lIns="0" tIns="0" rIns="0" bIns="0" anchor="t"/>
          <a:lstStyle/>
          <a:p>
            <a:r>
              <a:rPr lang="cs-CZ" b="1" dirty="0">
                <a:highlight>
                  <a:srgbClr val="000000"/>
                </a:highlight>
                <a:latin typeface="Tabac Sans"/>
              </a:rPr>
              <a:t>Termíny?</a:t>
            </a:r>
          </a:p>
          <a:p>
            <a:r>
              <a:rPr lang="cs-CZ" b="1" dirty="0">
                <a:highlight>
                  <a:srgbClr val="000000"/>
                </a:highlight>
                <a:latin typeface="Tabac Sans"/>
              </a:rPr>
              <a:t>ÚNOR/BŘEZEN</a:t>
            </a:r>
          </a:p>
          <a:p>
            <a:r>
              <a:rPr lang="cs-CZ" b="1" dirty="0">
                <a:highlight>
                  <a:srgbClr val="000000"/>
                </a:highlight>
                <a:latin typeface="Tabac Sans"/>
              </a:rPr>
              <a:t>ŘÍJEN (pouze partnerství malého rozsahu, </a:t>
            </a:r>
            <a:endParaRPr lang="cs-CZ" b="1" dirty="0">
              <a:highlight>
                <a:srgbClr val="000000"/>
              </a:highlight>
            </a:endParaRPr>
          </a:p>
          <a:p>
            <a:r>
              <a:rPr lang="cs-CZ" b="1" dirty="0">
                <a:highlight>
                  <a:srgbClr val="000000"/>
                </a:highlight>
                <a:latin typeface="Tabac Sans"/>
              </a:rPr>
              <a:t>akreditace, solidární projekty, reakční výzvy)</a:t>
            </a:r>
            <a:endParaRPr lang="cs-CZ" b="1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724777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924ED94-BCDC-0366-4B66-A0A6DE5570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PARTNEŘI nejen pro </a:t>
            </a:r>
            <a:r>
              <a:rPr lang="cs-CZ" dirty="0" err="1">
                <a:latin typeface="Tabac Sans"/>
              </a:rPr>
              <a:t>erasmus</a:t>
            </a:r>
            <a:r>
              <a:rPr lang="cs-CZ" dirty="0">
                <a:latin typeface="Tabac Sans"/>
              </a:rPr>
              <a:t> a sbor</a:t>
            </a:r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C8D48A-C4CD-4E9D-8294-9A86F4383C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Hledání toho pravého </a:t>
            </a:r>
            <a:endParaRPr lang="cs-CZ" dirty="0"/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CF3EFC3C-2AFD-0463-37EA-B589FAEDDEC8}"/>
              </a:ext>
            </a:extLst>
          </p:cNvPr>
          <p:cNvSpPr txBox="1">
            <a:spLocks/>
          </p:cNvSpPr>
          <p:nvPr/>
        </p:nvSpPr>
        <p:spPr>
          <a:xfrm>
            <a:off x="984224" y="4012011"/>
            <a:ext cx="6650180" cy="111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 algn="l" defTabSz="914377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>
                <a:latin typeface="Tabac Sans"/>
              </a:rPr>
              <a:t>ETwinning</a:t>
            </a:r>
            <a:endParaRPr lang="cs-CZ" dirty="0" err="1"/>
          </a:p>
          <a:p>
            <a:r>
              <a:rPr lang="cs-CZ" dirty="0">
                <a:latin typeface="Tabac Sans"/>
                <a:hlinkClick r:id="rId2"/>
              </a:rPr>
              <a:t>Platforma E+</a:t>
            </a:r>
            <a:r>
              <a:rPr lang="cs-CZ" dirty="0">
                <a:latin typeface="Tabac Sans"/>
              </a:rPr>
              <a:t> </a:t>
            </a:r>
          </a:p>
          <a:p>
            <a:r>
              <a:rPr lang="cs-CZ" dirty="0">
                <a:latin typeface="Tabac Sans"/>
                <a:hlinkClick r:id="rId3"/>
              </a:rPr>
              <a:t>Otlas</a:t>
            </a:r>
          </a:p>
          <a:p>
            <a:r>
              <a:rPr lang="cs-CZ" dirty="0">
                <a:latin typeface="Tabac Sans"/>
              </a:rPr>
              <a:t>Akce DZS (partnerů, agentur, TCA)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815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45E7C33-B5C7-166D-3749-E4A8F0B43B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cs-CZ" dirty="0">
                <a:latin typeface="Tabac Sans"/>
              </a:rPr>
              <a:t>ODKAZ </a:t>
            </a:r>
            <a:endParaRPr lang="cs-CZ" dirty="0"/>
          </a:p>
          <a:p>
            <a:r>
              <a:rPr lang="cs-CZ" dirty="0">
                <a:latin typeface="Tabac Sans"/>
                <a:hlinkClick r:id="rId2"/>
              </a:rPr>
              <a:t>Regiony</a:t>
            </a:r>
          </a:p>
          <a:p>
            <a:r>
              <a:rPr lang="cs-CZ" dirty="0">
                <a:latin typeface="Tabac Sans"/>
                <a:hlinkClick r:id="rId3"/>
              </a:rPr>
              <a:t>Praha</a:t>
            </a:r>
            <a:endParaRPr lang="cs-CZ" dirty="0">
              <a:latin typeface="Tabac Sans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ACD822-9CAD-2121-0BA8-10D15B715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Koho oslovit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D3D113-BF0D-FE33-B515-214CA3193A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Michaela Kosíková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60BB02F-E352-2231-131C-3C2D943B3F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9B27AD0-4F7F-0F52-39CE-3F571BB50E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Regionální působení, motivace, podpora, přednášky</a:t>
            </a:r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6839D18-13D8-89FF-A2C1-C2FA582CFC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Lenka Petráková</a:t>
            </a:r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C9691871-8A03-68A1-DEC5-D6B9C01301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37BD54B0-1DAC-B293-52E2-80E9C0E93C2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Region </a:t>
            </a:r>
            <a:r>
              <a:rPr lang="cs-CZ" dirty="0" err="1">
                <a:latin typeface="Tabac Sans"/>
              </a:rPr>
              <a:t>Šluknovsko</a:t>
            </a:r>
            <a:r>
              <a:rPr lang="cs-CZ" dirty="0">
                <a:latin typeface="Tabac Sans"/>
              </a:rPr>
              <a:t>, motivace, podpora, zkušenosti s MAS agendou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E70E920A-1BBC-5D3F-CC5F-5399518740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cs-CZ" dirty="0">
                <a:latin typeface="Tabac Sans"/>
              </a:rPr>
              <a:t>E+ školní vzdělávání, DZS Prha</a:t>
            </a:r>
            <a:endParaRPr lang="cs-CZ" dirty="0" err="1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7B64F7AB-4296-7A11-F4C2-21B6323A7AB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10F99D0F-9D5E-9A28-3EFD-F195CFBD6BD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cs-CZ" sz="1200" b="1" dirty="0">
                <a:solidFill>
                  <a:srgbClr val="161616"/>
                </a:solidFill>
                <a:latin typeface="Tabac Sans"/>
              </a:rPr>
              <a:t>Veronika Kubíčková</a:t>
            </a:r>
            <a:r>
              <a:rPr lang="cs-CZ" sz="1200" dirty="0">
                <a:solidFill>
                  <a:srgbClr val="161616"/>
                </a:solidFill>
                <a:latin typeface="Tabac Sans"/>
              </a:rPr>
              <a:t> KA1</a:t>
            </a:r>
          </a:p>
          <a:p>
            <a:r>
              <a:rPr lang="cs-CZ" sz="1200" b="1" dirty="0">
                <a:solidFill>
                  <a:srgbClr val="161616"/>
                </a:solidFill>
                <a:latin typeface="Tabac Sans"/>
              </a:rPr>
              <a:t>Štěpán Kašuba</a:t>
            </a:r>
            <a:r>
              <a:rPr lang="cs-CZ" sz="1200" dirty="0">
                <a:solidFill>
                  <a:srgbClr val="161616"/>
                </a:solidFill>
                <a:latin typeface="Tabac Sans"/>
              </a:rPr>
              <a:t> KA2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sz="1200" dirty="0">
                <a:solidFill>
                  <a:srgbClr val="161616"/>
                </a:solidFill>
                <a:latin typeface="Tabac Sans"/>
              </a:rPr>
              <a:t>Odborné rady, školení, rozpočtové otázky, školení Praha</a:t>
            </a:r>
          </a:p>
        </p:txBody>
      </p:sp>
    </p:spTree>
    <p:extLst>
      <p:ext uri="{BB962C8B-B14F-4D97-AF65-F5344CB8AC3E}">
        <p14:creationId xmlns:p14="http://schemas.microsoft.com/office/powerpoint/2010/main" val="201926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D736ED4-189B-7BEB-50DF-2CC31836D8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1CB476-EAE7-8443-DE84-A132262180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91DB6E9E-1CD9-65EC-22AE-833B2A1BA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-2714"/>
            <a:ext cx="14760574" cy="69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156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38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642D3FB-D4D3-A168-8C3D-7A45E532EF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610393-D287-EF1F-6448-4C2DAE50F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A28AAD99-2C15-52BB-1C2D-C7AAC626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2222"/>
            <a:ext cx="7362825" cy="6862445"/>
          </a:xfrm>
          <a:prstGeom prst="rect">
            <a:avLst/>
          </a:prstGeom>
        </p:spPr>
      </p:pic>
      <p:pic>
        <p:nvPicPr>
          <p:cNvPr id="5" name="Obrázek 5" descr="Obsah obrázku text, osoba, lidé, skupina&#10;&#10;Popis se vygeneroval automaticky.">
            <a:extLst>
              <a:ext uri="{FF2B5EF4-FFF2-40B4-BE49-F238E27FC236}">
                <a16:creationId xmlns:a16="http://schemas.microsoft.com/office/drawing/2014/main" id="{648BE6E8-2802-F60D-ED79-50AF04110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587" y="205943"/>
            <a:ext cx="7053262" cy="644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4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831585C-0ABA-BBEA-8ED5-819C155121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952A73-7C42-D04E-329C-824B3BB6E6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9BB461-06D1-5F17-EB81-BD872C7FD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 tIns="0" rIns="0" bIns="0" anchor="t"/>
          <a:lstStyle/>
          <a:p>
            <a:r>
              <a:rPr lang="cs-CZ">
                <a:latin typeface="Tabac Sans"/>
              </a:rPr>
              <a:t>Přejdeme na další možnosti: </a:t>
            </a:r>
            <a:endParaRPr lang="cs-CZ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BB3A12E8-B718-6102-3418-6E8747299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2852"/>
            <a:ext cx="7275512" cy="6979296"/>
          </a:xfrm>
          <a:prstGeom prst="rect">
            <a:avLst/>
          </a:prstGeom>
        </p:spPr>
      </p:pic>
      <p:pic>
        <p:nvPicPr>
          <p:cNvPr id="6" name="Obrázek 6" descr="Obsah obrázku osoba, venku, obloha, území&#10;&#10;Popis se vygeneroval automaticky.">
            <a:extLst>
              <a:ext uri="{FF2B5EF4-FFF2-40B4-BE49-F238E27FC236}">
                <a16:creationId xmlns:a16="http://schemas.microsoft.com/office/drawing/2014/main" id="{BDEE81F8-7759-DA26-04A5-64373611D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275" y="289359"/>
            <a:ext cx="9728200" cy="62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41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807702F-633E-73EE-62B1-D7A790FB55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AEEADD-BBC7-13FB-D924-BC7CB6E4B2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18D8E8-25B4-E423-8844-8803234EF6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5" descr="Obsah obrázku text, dopis&#10;&#10;Popis se vygeneroval automaticky.">
            <a:extLst>
              <a:ext uri="{FF2B5EF4-FFF2-40B4-BE49-F238E27FC236}">
                <a16:creationId xmlns:a16="http://schemas.microsoft.com/office/drawing/2014/main" id="{F97C1FE1-8EEF-7AF6-4DF9-D2E14F572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2170"/>
            <a:ext cx="7307262" cy="7021090"/>
          </a:xfrm>
          <a:prstGeom prst="rect">
            <a:avLst/>
          </a:prstGeom>
        </p:spPr>
      </p:pic>
      <p:pic>
        <p:nvPicPr>
          <p:cNvPr id="6" name="Obrázek 6" descr="Obsah obrázku text, snímek obrazovky, několik&#10;&#10;Popis se vygeneroval automaticky.">
            <a:extLst>
              <a:ext uri="{FF2B5EF4-FFF2-40B4-BE49-F238E27FC236}">
                <a16:creationId xmlns:a16="http://schemas.microsoft.com/office/drawing/2014/main" id="{0B655D99-194F-EB6B-2CC8-E937B1673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400" y="333910"/>
            <a:ext cx="10228262" cy="60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80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C57A7B6-BD10-97C6-8A98-2D65717E81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307CBE-D36C-A66D-9B02-E7EB5D2135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0E52649-FE7B-29AA-802A-9D535458D8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984C0393-552D-961C-99B5-C8C81E64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2714"/>
            <a:ext cx="15300325" cy="726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27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lastní návrh">
  <a:themeElements>
    <a:clrScheme name="Šablona DZS">
      <a:dk1>
        <a:srgbClr val="000000"/>
      </a:dk1>
      <a:lt1>
        <a:srgbClr val="FFFFFF"/>
      </a:lt1>
      <a:dk2>
        <a:srgbClr val="FFC222"/>
      </a:dk2>
      <a:lt2>
        <a:srgbClr val="20C4F4"/>
      </a:lt2>
      <a:accent1>
        <a:srgbClr val="8A76B6"/>
      </a:accent1>
      <a:accent2>
        <a:srgbClr val="F47839"/>
      </a:accent2>
      <a:accent3>
        <a:srgbClr val="CF5E7D"/>
      </a:accent3>
      <a:accent4>
        <a:srgbClr val="4A93CF"/>
      </a:accent4>
      <a:accent5>
        <a:srgbClr val="AC6396"/>
      </a:accent5>
      <a:accent6>
        <a:srgbClr val="3FBFB6"/>
      </a:accent6>
      <a:hlink>
        <a:srgbClr val="FFFFFF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4C877734-A759-4050-9FE3-5CFCF07BA8F8}" vid="{D5C7785F-3C62-45F5-8921-9EA9DE62B4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50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50</vt:i4>
      </vt:variant>
    </vt:vector>
  </HeadingPairs>
  <TitlesOfParts>
    <vt:vector size="52" baseType="lpstr">
      <vt:lpstr>Motiv systému Office</vt:lpstr>
      <vt:lpstr>1_Vlastní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663</cp:revision>
  <dcterms:created xsi:type="dcterms:W3CDTF">2023-04-06T08:01:22Z</dcterms:created>
  <dcterms:modified xsi:type="dcterms:W3CDTF">2023-04-19T12:23:50Z</dcterms:modified>
</cp:coreProperties>
</file>